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80" r:id="rId4"/>
    <p:sldId id="258" r:id="rId5"/>
    <p:sldId id="259" r:id="rId6"/>
    <p:sldId id="261" r:id="rId7"/>
    <p:sldId id="277" r:id="rId8"/>
    <p:sldId id="275" r:id="rId9"/>
    <p:sldId id="264" r:id="rId10"/>
    <p:sldId id="266" r:id="rId11"/>
    <p:sldId id="265" r:id="rId12"/>
    <p:sldId id="263" r:id="rId13"/>
    <p:sldId id="281" r:id="rId14"/>
    <p:sldId id="268" r:id="rId15"/>
    <p:sldId id="270" r:id="rId16"/>
    <p:sldId id="273" r:id="rId17"/>
    <p:sldId id="274" r:id="rId18"/>
    <p:sldId id="272" r:id="rId19"/>
    <p:sldId id="269" r:id="rId20"/>
    <p:sldId id="282" r:id="rId21"/>
    <p:sldId id="283" r:id="rId22"/>
    <p:sldId id="271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7646" y="923108"/>
            <a:ext cx="8559900" cy="1741714"/>
          </a:xfrm>
        </p:spPr>
        <p:txBody>
          <a:bodyPr/>
          <a:lstStyle/>
          <a:p>
            <a:pPr algn="ctr"/>
            <a:r>
              <a:rPr lang="it-IT" sz="6000" dirty="0"/>
              <a:t>«</a:t>
            </a:r>
            <a:r>
              <a:rPr lang="it-IT" sz="6000" dirty="0">
                <a:solidFill>
                  <a:srgbClr val="FF0000"/>
                </a:solidFill>
              </a:rPr>
              <a:t>P</a:t>
            </a:r>
            <a:r>
              <a:rPr lang="it-IT" sz="6000" dirty="0"/>
              <a:t>rogetto </a:t>
            </a:r>
            <a:r>
              <a:rPr lang="it-IT" sz="6000" dirty="0">
                <a:solidFill>
                  <a:srgbClr val="FF0000"/>
                </a:solidFill>
              </a:rPr>
              <a:t>E</a:t>
            </a:r>
            <a:r>
              <a:rPr lang="it-IT" sz="6000" dirty="0"/>
              <a:t>ducativo </a:t>
            </a:r>
            <a:r>
              <a:rPr lang="it-IT" sz="6000" dirty="0" smtClean="0"/>
              <a:t>  					</a:t>
            </a:r>
            <a:r>
              <a:rPr lang="it-IT" sz="6000" dirty="0" smtClean="0">
                <a:solidFill>
                  <a:srgbClr val="FF0000"/>
                </a:solidFill>
              </a:rPr>
              <a:t>I</a:t>
            </a:r>
            <a:r>
              <a:rPr lang="it-IT" sz="6000" dirty="0" smtClean="0"/>
              <a:t>ndividualizzato</a:t>
            </a:r>
            <a:r>
              <a:rPr lang="it-IT" sz="6000" dirty="0"/>
              <a:t>»</a:t>
            </a:r>
            <a:endParaRPr lang="it-IT" sz="6000" dirty="0">
              <a:solidFill>
                <a:schemeClr val="tx1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0125" y="2664822"/>
            <a:ext cx="7344015" cy="344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52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99881" y="722811"/>
            <a:ext cx="8596668" cy="1320800"/>
          </a:xfrm>
        </p:spPr>
        <p:txBody>
          <a:bodyPr/>
          <a:lstStyle/>
          <a:p>
            <a:r>
              <a:rPr lang="it-IT" b="1" i="1" dirty="0"/>
              <a:t>Parallelismo tra vecchio e nuovo PEI</a:t>
            </a:r>
          </a:p>
        </p:txBody>
      </p:sp>
      <p:graphicFrame>
        <p:nvGraphicFramePr>
          <p:cNvPr id="9" name="Segnaposto contenut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3811255"/>
              </p:ext>
            </p:extLst>
          </p:nvPr>
        </p:nvGraphicFramePr>
        <p:xfrm>
          <a:off x="677334" y="1811383"/>
          <a:ext cx="3137020" cy="40930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7020">
                  <a:extLst>
                    <a:ext uri="{9D8B030D-6E8A-4147-A177-3AD203B41FA5}">
                      <a16:colId xmlns:a16="http://schemas.microsoft.com/office/drawing/2014/main" val="3617386959"/>
                    </a:ext>
                  </a:extLst>
                </a:gridCol>
              </a:tblGrid>
              <a:tr h="4093027">
                <a:tc>
                  <a:txBody>
                    <a:bodyPr/>
                    <a:lstStyle/>
                    <a:p>
                      <a:r>
                        <a:rPr lang="it-IT" b="1" i="1" u="sng" dirty="0" smtClean="0"/>
                        <a:t>Vecchio PEI </a:t>
                      </a:r>
                    </a:p>
                    <a:p>
                      <a:r>
                        <a:rPr lang="it-IT" dirty="0" smtClean="0"/>
                        <a:t>(DPR del 24/02/1994)</a:t>
                      </a:r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Assi:</a:t>
                      </a:r>
                    </a:p>
                    <a:p>
                      <a:r>
                        <a:rPr lang="it-IT" dirty="0" smtClean="0"/>
                        <a:t>• affettivo-relazionale</a:t>
                      </a:r>
                    </a:p>
                    <a:p>
                      <a:r>
                        <a:rPr lang="it-IT" dirty="0" smtClean="0"/>
                        <a:t>• linguistico-comunicazionale</a:t>
                      </a:r>
                    </a:p>
                    <a:p>
                      <a:r>
                        <a:rPr lang="it-IT" dirty="0" smtClean="0"/>
                        <a:t>• autonomie</a:t>
                      </a:r>
                    </a:p>
                    <a:p>
                      <a:r>
                        <a:rPr lang="it-IT" dirty="0" smtClean="0"/>
                        <a:t>• sensoriale </a:t>
                      </a:r>
                    </a:p>
                    <a:p>
                      <a:r>
                        <a:rPr lang="it-IT" dirty="0" smtClean="0"/>
                        <a:t>• motorio-prassico</a:t>
                      </a:r>
                    </a:p>
                    <a:p>
                      <a:r>
                        <a:rPr lang="it-IT" dirty="0" smtClean="0"/>
                        <a:t>• neuropsicologico</a:t>
                      </a:r>
                    </a:p>
                    <a:p>
                      <a:r>
                        <a:rPr lang="it-IT" dirty="0" smtClean="0"/>
                        <a:t>• apprendimento</a:t>
                      </a:r>
                    </a:p>
                    <a:p>
                      <a:r>
                        <a:rPr lang="it-IT" dirty="0" smtClean="0"/>
                        <a:t>• cognitivo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357334"/>
                  </a:ext>
                </a:extLst>
              </a:tr>
            </a:tbl>
          </a:graphicData>
        </a:graphic>
      </p:graphicFrame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133781"/>
              </p:ext>
            </p:extLst>
          </p:nvPr>
        </p:nvGraphicFramePr>
        <p:xfrm>
          <a:off x="4484914" y="1930401"/>
          <a:ext cx="4911635" cy="379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11635">
                  <a:extLst>
                    <a:ext uri="{9D8B030D-6E8A-4147-A177-3AD203B41FA5}">
                      <a16:colId xmlns:a16="http://schemas.microsoft.com/office/drawing/2014/main" val="2092893648"/>
                    </a:ext>
                  </a:extLst>
                </a:gridCol>
              </a:tblGrid>
              <a:tr h="3799840">
                <a:tc>
                  <a:txBody>
                    <a:bodyPr/>
                    <a:lstStyle/>
                    <a:p>
                      <a:r>
                        <a:rPr lang="it-IT" i="1" u="sng" dirty="0" smtClean="0"/>
                        <a:t>Nuovo</a:t>
                      </a:r>
                      <a:r>
                        <a:rPr lang="it-IT" i="1" u="sng" baseline="0" dirty="0" smtClean="0"/>
                        <a:t> </a:t>
                      </a:r>
                      <a:r>
                        <a:rPr lang="it-IT" i="1" u="sng" dirty="0" smtClean="0"/>
                        <a:t>PEI </a:t>
                      </a:r>
                    </a:p>
                    <a:p>
                      <a:r>
                        <a:rPr lang="it-IT" dirty="0" smtClean="0"/>
                        <a:t>(</a:t>
                      </a:r>
                      <a:r>
                        <a:rPr lang="it-IT" dirty="0" err="1" smtClean="0"/>
                        <a:t>DLgs</a:t>
                      </a:r>
                      <a:r>
                        <a:rPr lang="it-IT" dirty="0" smtClean="0"/>
                        <a:t>. 66/2017)</a:t>
                      </a:r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Dimensioni:</a:t>
                      </a:r>
                    </a:p>
                    <a:p>
                      <a:r>
                        <a:rPr lang="it-IT" dirty="0" smtClean="0"/>
                        <a:t>• </a:t>
                      </a:r>
                      <a:r>
                        <a:rPr lang="it-IT" dirty="0" err="1" smtClean="0"/>
                        <a:t>Dim</a:t>
                      </a:r>
                      <a:r>
                        <a:rPr lang="it-IT" dirty="0" smtClean="0"/>
                        <a:t>. A (relazione- socializzazione-interazione)</a:t>
                      </a:r>
                    </a:p>
                    <a:p>
                      <a:r>
                        <a:rPr lang="it-IT" dirty="0" smtClean="0"/>
                        <a:t>• </a:t>
                      </a:r>
                      <a:r>
                        <a:rPr lang="it-IT" dirty="0" err="1" smtClean="0"/>
                        <a:t>Dim</a:t>
                      </a:r>
                      <a:r>
                        <a:rPr lang="it-IT" dirty="0" smtClean="0"/>
                        <a:t>. B (comunicazione)</a:t>
                      </a:r>
                    </a:p>
                    <a:p>
                      <a:r>
                        <a:rPr lang="it-IT" dirty="0" smtClean="0"/>
                        <a:t>• </a:t>
                      </a:r>
                      <a:r>
                        <a:rPr lang="it-IT" dirty="0" err="1" smtClean="0"/>
                        <a:t>Dim</a:t>
                      </a:r>
                      <a:r>
                        <a:rPr lang="it-IT" dirty="0" smtClean="0"/>
                        <a:t>. C (orientamento - autonomia)</a:t>
                      </a:r>
                    </a:p>
                    <a:p>
                      <a:r>
                        <a:rPr lang="it-IT" dirty="0" smtClean="0"/>
                        <a:t>• </a:t>
                      </a:r>
                      <a:r>
                        <a:rPr lang="it-IT" dirty="0" err="1" smtClean="0"/>
                        <a:t>Dim</a:t>
                      </a:r>
                      <a:r>
                        <a:rPr lang="it-IT" dirty="0" smtClean="0"/>
                        <a:t>. D (neuropsicologico- apprendimento - cognitivo)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9302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814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7444227"/>
              </p:ext>
            </p:extLst>
          </p:nvPr>
        </p:nvGraphicFramePr>
        <p:xfrm>
          <a:off x="677863" y="731837"/>
          <a:ext cx="1891166" cy="4989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1166">
                  <a:extLst>
                    <a:ext uri="{9D8B030D-6E8A-4147-A177-3AD203B41FA5}">
                      <a16:colId xmlns:a16="http://schemas.microsoft.com/office/drawing/2014/main" val="354946625"/>
                    </a:ext>
                  </a:extLst>
                </a:gridCol>
              </a:tblGrid>
              <a:tr h="4989694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Le bozze del nuovo PEI pubblicate (gennaio 2021) accorpano le dimensioni in  sottogruppi: 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760831"/>
                  </a:ext>
                </a:extLst>
              </a:tr>
            </a:tbl>
          </a:graphicData>
        </a:graphic>
      </p:graphicFrame>
      <p:sp>
        <p:nvSpPr>
          <p:cNvPr id="5" name="Freccia a destra 4"/>
          <p:cNvSpPr/>
          <p:nvPr/>
        </p:nvSpPr>
        <p:spPr>
          <a:xfrm>
            <a:off x="2569029" y="2978331"/>
            <a:ext cx="128016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417274"/>
              </p:ext>
            </p:extLst>
          </p:nvPr>
        </p:nvGraphicFramePr>
        <p:xfrm>
          <a:off x="4720045" y="714420"/>
          <a:ext cx="4275909" cy="1088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5909">
                  <a:extLst>
                    <a:ext uri="{9D8B030D-6E8A-4147-A177-3AD203B41FA5}">
                      <a16:colId xmlns:a16="http://schemas.microsoft.com/office/drawing/2014/main" val="3515043007"/>
                    </a:ext>
                  </a:extLst>
                </a:gridCol>
              </a:tblGrid>
              <a:tr h="1088254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Dimensione: </a:t>
                      </a:r>
                    </a:p>
                    <a:p>
                      <a:pPr algn="ctr"/>
                      <a:r>
                        <a:rPr lang="it-IT" dirty="0" smtClean="0"/>
                        <a:t>Socializzazione/Interazione/Relazione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7305080"/>
                  </a:ext>
                </a:extLst>
              </a:tr>
            </a:tbl>
          </a:graphicData>
        </a:graphic>
      </p:graphicFrame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686307"/>
              </p:ext>
            </p:extLst>
          </p:nvPr>
        </p:nvGraphicFramePr>
        <p:xfrm>
          <a:off x="4720045" y="3439885"/>
          <a:ext cx="4275909" cy="8186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5909">
                  <a:extLst>
                    <a:ext uri="{9D8B030D-6E8A-4147-A177-3AD203B41FA5}">
                      <a16:colId xmlns:a16="http://schemas.microsoft.com/office/drawing/2014/main" val="3164822609"/>
                    </a:ext>
                  </a:extLst>
                </a:gridCol>
              </a:tblGrid>
              <a:tr h="818606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Dimensione: Autonomia/Orientamento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954316"/>
                  </a:ext>
                </a:extLst>
              </a:tr>
            </a:tbl>
          </a:graphicData>
        </a:graphic>
      </p:graphicFrame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800711"/>
              </p:ext>
            </p:extLst>
          </p:nvPr>
        </p:nvGraphicFramePr>
        <p:xfrm>
          <a:off x="4650377" y="2220685"/>
          <a:ext cx="4345577" cy="801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5577">
                  <a:extLst>
                    <a:ext uri="{9D8B030D-6E8A-4147-A177-3AD203B41FA5}">
                      <a16:colId xmlns:a16="http://schemas.microsoft.com/office/drawing/2014/main" val="1580745315"/>
                    </a:ext>
                  </a:extLst>
                </a:gridCol>
              </a:tblGrid>
              <a:tr h="801189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Dimensione: Comunicazione/Linguaggio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403925"/>
                  </a:ext>
                </a:extLst>
              </a:tr>
            </a:tbl>
          </a:graphicData>
        </a:graphic>
      </p:graphicFrame>
      <p:sp>
        <p:nvSpPr>
          <p:cNvPr id="13" name="Rettangolo 12"/>
          <p:cNvSpPr/>
          <p:nvPr/>
        </p:nvSpPr>
        <p:spPr>
          <a:xfrm>
            <a:off x="4720045" y="4676502"/>
            <a:ext cx="4275909" cy="9840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Dimensione: Cognitiva/Neuropsicologica e dell’Apprendimento</a:t>
            </a:r>
          </a:p>
        </p:txBody>
      </p:sp>
    </p:spTree>
    <p:extLst>
      <p:ext uri="{BB962C8B-B14F-4D97-AF65-F5344CB8AC3E}">
        <p14:creationId xmlns:p14="http://schemas.microsoft.com/office/powerpoint/2010/main" val="113580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2844" y="888274"/>
            <a:ext cx="9823270" cy="56344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Quando?</a:t>
            </a:r>
          </a:p>
          <a:p>
            <a:pPr marL="0" indent="0">
              <a:buNone/>
            </a:pPr>
            <a:r>
              <a:rPr lang="it-IT" dirty="0" smtClean="0"/>
              <a:t>Dopo </a:t>
            </a:r>
            <a:r>
              <a:rPr lang="it-IT" dirty="0"/>
              <a:t>un periodo iniziale di osservazione </a:t>
            </a:r>
            <a:r>
              <a:rPr lang="it-IT" dirty="0" smtClean="0"/>
              <a:t>(</a:t>
            </a:r>
            <a:r>
              <a:rPr lang="it-IT" dirty="0"/>
              <a:t>circa tre mesi </a:t>
            </a:r>
            <a:r>
              <a:rPr lang="it-IT" dirty="0" smtClean="0"/>
              <a:t>dall’inizio dell’anno </a:t>
            </a:r>
            <a:r>
              <a:rPr lang="it-IT" dirty="0"/>
              <a:t>scolastico</a:t>
            </a:r>
            <a:r>
              <a:rPr lang="it-IT" dirty="0" smtClean="0"/>
              <a:t>);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 smtClean="0"/>
              <a:t> </a:t>
            </a:r>
            <a:r>
              <a:rPr lang="it-IT" b="1" dirty="0">
                <a:solidFill>
                  <a:srgbClr val="FF0000"/>
                </a:solidFill>
              </a:rPr>
              <a:t>Ma cosa faccio prima?</a:t>
            </a:r>
          </a:p>
          <a:p>
            <a:pPr marL="0" indent="0">
              <a:buNone/>
            </a:pPr>
            <a:r>
              <a:rPr lang="it-IT" dirty="0" smtClean="0"/>
              <a:t> </a:t>
            </a:r>
            <a:r>
              <a:rPr lang="it-IT" dirty="0"/>
              <a:t>Colloqui Asl con operatori socio sanitari, insegnanti di sostegno</a:t>
            </a:r>
          </a:p>
          <a:p>
            <a:pPr marL="0" indent="0">
              <a:buNone/>
            </a:pPr>
            <a:r>
              <a:rPr lang="it-IT" dirty="0"/>
              <a:t>anni precedenti e curricolari, assistenti alle autonomie, assistente</a:t>
            </a:r>
          </a:p>
          <a:p>
            <a:pPr marL="0" indent="0">
              <a:buNone/>
            </a:pPr>
            <a:r>
              <a:rPr lang="it-IT" dirty="0"/>
              <a:t>alla comunicazione, famiglia e con ogni altra figura che si occupa</a:t>
            </a:r>
          </a:p>
          <a:p>
            <a:pPr marL="0" indent="0">
              <a:buNone/>
            </a:pPr>
            <a:r>
              <a:rPr lang="it-IT" dirty="0"/>
              <a:t>del processo di inclusione dell’alunno;</a:t>
            </a:r>
          </a:p>
          <a:p>
            <a:pPr marL="0" indent="0">
              <a:buNone/>
            </a:pPr>
            <a:r>
              <a:rPr lang="it-IT" dirty="0" smtClean="0"/>
              <a:t> </a:t>
            </a:r>
            <a:r>
              <a:rPr lang="it-IT" dirty="0"/>
              <a:t>Conoscenza del contesto scolastico: organizzazione, risorse umane</a:t>
            </a:r>
          </a:p>
          <a:p>
            <a:pPr marL="0" indent="0">
              <a:buNone/>
            </a:pPr>
            <a:r>
              <a:rPr lang="it-IT" dirty="0"/>
              <a:t>e professionalità, spazi, materiali, ausili e tecnologie.</a:t>
            </a:r>
          </a:p>
          <a:p>
            <a:pPr marL="0" indent="0">
              <a:buNone/>
            </a:pPr>
            <a:r>
              <a:rPr lang="it-IT" dirty="0" smtClean="0"/>
              <a:t> </a:t>
            </a:r>
            <a:r>
              <a:rPr lang="it-IT" dirty="0"/>
              <a:t>E se voglio modificarlo?</a:t>
            </a:r>
          </a:p>
          <a:p>
            <a:pPr marL="0" indent="0">
              <a:buNone/>
            </a:pPr>
            <a:r>
              <a:rPr lang="it-IT" dirty="0" smtClean="0"/>
              <a:t> </a:t>
            </a:r>
            <a:r>
              <a:rPr lang="it-IT" dirty="0"/>
              <a:t>Redatto entro il 30 ottobre. Nel corso dell’anno scolastico, può</a:t>
            </a:r>
          </a:p>
          <a:p>
            <a:pPr marL="0" indent="0">
              <a:buNone/>
            </a:pPr>
            <a:r>
              <a:rPr lang="it-IT" dirty="0"/>
              <a:t>essere soggetto a modifiche.</a:t>
            </a:r>
          </a:p>
          <a:p>
            <a:pPr marL="0" indent="0">
              <a:buNone/>
            </a:pPr>
            <a:r>
              <a:rPr lang="it-IT" dirty="0"/>
              <a:t>Segue struttura PEI utilizzata fino al corrente </a:t>
            </a:r>
            <a:r>
              <a:rPr lang="it-IT" dirty="0" err="1"/>
              <a:t>a.s.</a:t>
            </a:r>
            <a:endParaRPr lang="it-IT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7637" y="3766650"/>
            <a:ext cx="3875723" cy="2756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11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7043" y="557348"/>
            <a:ext cx="8336037" cy="5484013"/>
          </a:xfrm>
        </p:spPr>
        <p:txBody>
          <a:bodyPr/>
          <a:lstStyle/>
          <a:p>
            <a:pPr marL="0" indent="0">
              <a:buNone/>
            </a:pPr>
            <a:endParaRPr lang="it-IT" dirty="0"/>
          </a:p>
        </p:txBody>
      </p:sp>
      <p:sp>
        <p:nvSpPr>
          <p:cNvPr id="4" name="Ovale 3"/>
          <p:cNvSpPr/>
          <p:nvPr/>
        </p:nvSpPr>
        <p:spPr>
          <a:xfrm>
            <a:off x="3492137" y="2384955"/>
            <a:ext cx="2185851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PEI</a:t>
            </a:r>
            <a:endParaRPr lang="it-IT" dirty="0"/>
          </a:p>
        </p:txBody>
      </p:sp>
      <p:sp>
        <p:nvSpPr>
          <p:cNvPr id="5" name="Rettangolo arrotondato 4"/>
          <p:cNvSpPr/>
          <p:nvPr/>
        </p:nvSpPr>
        <p:spPr>
          <a:xfrm>
            <a:off x="396793" y="609599"/>
            <a:ext cx="3596086" cy="2290355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PRIMA PARTE </a:t>
            </a:r>
            <a:endParaRPr lang="it-IT" dirty="0" smtClean="0"/>
          </a:p>
          <a:p>
            <a:pPr algn="ctr"/>
            <a:r>
              <a:rPr lang="it-IT" dirty="0" smtClean="0"/>
              <a:t>CONOSCENZA </a:t>
            </a:r>
            <a:r>
              <a:rPr lang="it-IT" dirty="0"/>
              <a:t>DEL BAMBINO Osservazione programmata Uso di strumenti di analisi </a:t>
            </a:r>
            <a:r>
              <a:rPr lang="it-IT" dirty="0" err="1"/>
              <a:t>Check</a:t>
            </a:r>
            <a:r>
              <a:rPr lang="it-IT" dirty="0"/>
              <a:t> list su base ICF-CY http://www.straneo.it/?page_id=6861 Inclusione documentazione</a:t>
            </a:r>
          </a:p>
        </p:txBody>
      </p:sp>
      <p:sp>
        <p:nvSpPr>
          <p:cNvPr id="8" name="Rettangolo arrotondato 7"/>
          <p:cNvSpPr/>
          <p:nvPr/>
        </p:nvSpPr>
        <p:spPr>
          <a:xfrm>
            <a:off x="4976948" y="609599"/>
            <a:ext cx="3776132" cy="22903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SECONDA PARTE PROGRAMMAZIONE FORMATIVA, EDUCATIVA E DIDATTICA</a:t>
            </a:r>
          </a:p>
        </p:txBody>
      </p:sp>
      <p:sp>
        <p:nvSpPr>
          <p:cNvPr id="9" name="Rettangolo arrotondato 8"/>
          <p:cNvSpPr/>
          <p:nvPr/>
        </p:nvSpPr>
        <p:spPr>
          <a:xfrm>
            <a:off x="417043" y="3553096"/>
            <a:ext cx="3575836" cy="24882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TERZA PARTE VERIFICA </a:t>
            </a:r>
            <a:endParaRPr lang="it-IT" dirty="0" smtClean="0"/>
          </a:p>
          <a:p>
            <a:pPr algn="ctr"/>
            <a:r>
              <a:rPr lang="it-IT" dirty="0" smtClean="0"/>
              <a:t>Verifica </a:t>
            </a:r>
            <a:r>
              <a:rPr lang="it-IT" dirty="0"/>
              <a:t>in itinere e finale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5293844" y="3576745"/>
            <a:ext cx="3459236" cy="25168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/>
              <a:t>QUARTA PARTE VALUTAZIONE Valutazione periodica Revisione/Cambiamento</a:t>
            </a:r>
          </a:p>
        </p:txBody>
      </p:sp>
    </p:spTree>
    <p:extLst>
      <p:ext uri="{BB962C8B-B14F-4D97-AF65-F5344CB8AC3E}">
        <p14:creationId xmlns:p14="http://schemas.microsoft.com/office/powerpoint/2010/main" val="19716594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9601" y="896983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it-IT" sz="4400" b="1" dirty="0"/>
              <a:t>IL MODELLO NAZIONALE DI PEI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1270000"/>
            <a:ext cx="8301203" cy="364802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it-IT" sz="3600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it-IT" sz="3600" dirty="0"/>
              <a:t>Il modello nazionale di Pei è costituito da 12 sezioni </a:t>
            </a:r>
            <a:endParaRPr lang="it-IT" sz="3600" dirty="0" smtClean="0"/>
          </a:p>
          <a:p>
            <a:pPr marL="0" indent="0" algn="ctr">
              <a:buNone/>
            </a:pPr>
            <a:r>
              <a:rPr lang="it-IT" sz="3600" dirty="0" smtClean="0"/>
              <a:t>(</a:t>
            </a:r>
            <a:r>
              <a:rPr lang="it-IT" sz="3600" dirty="0"/>
              <a:t>11 per la </a:t>
            </a:r>
            <a:r>
              <a:rPr lang="it-IT" sz="3600" dirty="0" smtClean="0"/>
              <a:t>sola scuola </a:t>
            </a:r>
            <a:r>
              <a:rPr lang="it-IT" sz="3600" dirty="0"/>
              <a:t>dell’infanzia): ognuna di queste rappresenta una tappa </a:t>
            </a:r>
            <a:r>
              <a:rPr lang="it-IT" sz="3600" dirty="0" smtClean="0"/>
              <a:t>del percorso </a:t>
            </a:r>
            <a:r>
              <a:rPr lang="it-IT" sz="3600" dirty="0"/>
              <a:t>da seguire per accompagnare e supportare </a:t>
            </a:r>
            <a:r>
              <a:rPr lang="it-IT" sz="3600" dirty="0" smtClean="0"/>
              <a:t>l’alunno durante</a:t>
            </a:r>
            <a:r>
              <a:rPr lang="it-IT" sz="3600" dirty="0"/>
              <a:t> </a:t>
            </a:r>
            <a:r>
              <a:rPr lang="it-IT" sz="3600" dirty="0" smtClean="0"/>
              <a:t>il </a:t>
            </a:r>
            <a:r>
              <a:rPr lang="it-IT" sz="3600" dirty="0"/>
              <a:t>suo “tempo scuola”.</a:t>
            </a:r>
          </a:p>
        </p:txBody>
      </p:sp>
    </p:spTree>
    <p:extLst>
      <p:ext uri="{BB962C8B-B14F-4D97-AF65-F5344CB8AC3E}">
        <p14:creationId xmlns:p14="http://schemas.microsoft.com/office/powerpoint/2010/main" val="198267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Modello Nuovo PEI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3" y="1384663"/>
            <a:ext cx="8997889" cy="4824548"/>
          </a:xfrm>
        </p:spPr>
        <p:txBody>
          <a:bodyPr>
            <a:normAutofit lnSpcReduction="10000"/>
          </a:bodyPr>
          <a:lstStyle/>
          <a:p>
            <a:r>
              <a:rPr lang="it-IT" dirty="0">
                <a:solidFill>
                  <a:schemeClr val="accent2"/>
                </a:solidFill>
              </a:rPr>
              <a:t>1.</a:t>
            </a:r>
            <a:r>
              <a:rPr lang="it-IT" dirty="0"/>
              <a:t> </a:t>
            </a:r>
            <a:r>
              <a:rPr lang="it-IT" dirty="0">
                <a:solidFill>
                  <a:schemeClr val="accent2"/>
                </a:solidFill>
              </a:rPr>
              <a:t>Quadro informativo </a:t>
            </a:r>
          </a:p>
          <a:p>
            <a:r>
              <a:rPr lang="it-IT" dirty="0">
                <a:solidFill>
                  <a:schemeClr val="accent2"/>
                </a:solidFill>
              </a:rPr>
              <a:t>2. Elementi generali desunti dal Profilo di Funzionamento </a:t>
            </a:r>
          </a:p>
          <a:p>
            <a:r>
              <a:rPr lang="it-IT" dirty="0">
                <a:solidFill>
                  <a:schemeClr val="accent2"/>
                </a:solidFill>
              </a:rPr>
              <a:t>3. Raccordo con il Progetto Individuale </a:t>
            </a:r>
          </a:p>
          <a:p>
            <a:r>
              <a:rPr lang="it-IT" dirty="0">
                <a:solidFill>
                  <a:schemeClr val="accent2"/>
                </a:solidFill>
              </a:rPr>
              <a:t>4. Osservazioni sull'alunno per progettare gli interventi di sostegno didattico </a:t>
            </a:r>
          </a:p>
          <a:p>
            <a:r>
              <a:rPr lang="it-IT" dirty="0">
                <a:solidFill>
                  <a:schemeClr val="accent2"/>
                </a:solidFill>
              </a:rPr>
              <a:t>5. Interventi sull'alunno: obiettivi educativi e didattici, strumenti, strategie e </a:t>
            </a:r>
            <a:r>
              <a:rPr lang="it-IT" dirty="0" smtClean="0">
                <a:solidFill>
                  <a:schemeClr val="accent2"/>
                </a:solidFill>
              </a:rPr>
              <a:t>modalità </a:t>
            </a:r>
            <a:endParaRPr lang="it-IT" dirty="0">
              <a:solidFill>
                <a:schemeClr val="accent2"/>
              </a:solidFill>
            </a:endParaRPr>
          </a:p>
          <a:p>
            <a:r>
              <a:rPr lang="it-IT" dirty="0">
                <a:solidFill>
                  <a:schemeClr val="accent2"/>
                </a:solidFill>
              </a:rPr>
              <a:t>6. Osservazioni sul contesto: barriere e facilitatori </a:t>
            </a:r>
          </a:p>
          <a:p>
            <a:r>
              <a:rPr lang="it-IT" dirty="0">
                <a:solidFill>
                  <a:schemeClr val="accent2"/>
                </a:solidFill>
              </a:rPr>
              <a:t>7. Interventi sul contesto per realizzare un ambiente di apprendimento inclusivo</a:t>
            </a:r>
          </a:p>
          <a:p>
            <a:r>
              <a:rPr lang="it-IT" dirty="0">
                <a:solidFill>
                  <a:schemeClr val="accent2"/>
                </a:solidFill>
              </a:rPr>
              <a:t>8. Interventi sul percorso curricolare</a:t>
            </a:r>
          </a:p>
          <a:p>
            <a:r>
              <a:rPr lang="it-IT" dirty="0">
                <a:solidFill>
                  <a:schemeClr val="accent2"/>
                </a:solidFill>
              </a:rPr>
              <a:t>9. Organizzazione generale del progetto di inclusione e utilizzo delle risorse</a:t>
            </a:r>
          </a:p>
          <a:p>
            <a:r>
              <a:rPr lang="it-IT" dirty="0">
                <a:solidFill>
                  <a:schemeClr val="accent2"/>
                </a:solidFill>
              </a:rPr>
              <a:t>10. Certificazione delle competenze con eventuali note esplicative</a:t>
            </a:r>
          </a:p>
          <a:p>
            <a:r>
              <a:rPr lang="it-IT" dirty="0">
                <a:solidFill>
                  <a:schemeClr val="accent2"/>
                </a:solidFill>
              </a:rPr>
              <a:t>11. Verifica finale/Proposte per le risorse professionali e i servizi di supporto </a:t>
            </a:r>
            <a:r>
              <a:rPr lang="it-IT" dirty="0" smtClean="0">
                <a:solidFill>
                  <a:schemeClr val="accent2"/>
                </a:solidFill>
              </a:rPr>
              <a:t>necessari</a:t>
            </a:r>
            <a:endParaRPr lang="it-IT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96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9967" y="609600"/>
            <a:ext cx="9614262" cy="1320800"/>
          </a:xfrm>
        </p:spPr>
        <p:txBody>
          <a:bodyPr>
            <a:noAutofit/>
          </a:bodyPr>
          <a:lstStyle/>
          <a:p>
            <a:pPr algn="ctr"/>
            <a:r>
              <a:rPr lang="it-IT" sz="3200" b="1" dirty="0"/>
              <a:t>Sezione 2</a:t>
            </a:r>
            <a:br>
              <a:rPr lang="it-IT" sz="3200" b="1" dirty="0"/>
            </a:br>
            <a:r>
              <a:rPr lang="it-IT" sz="3200" dirty="0"/>
              <a:t>Elementi generali desunti dal Profilo di Funzionamento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400" dirty="0"/>
              <a:t>Dimensione Socializzazione/Interazione/Relazione Sezioni 4A/5A </a:t>
            </a:r>
            <a:endParaRPr lang="it-IT" sz="2400" dirty="0" smtClean="0"/>
          </a:p>
          <a:p>
            <a:pPr marL="0" indent="0">
              <a:buNone/>
            </a:pPr>
            <a:r>
              <a:rPr lang="it-IT" sz="2400" dirty="0" smtClean="0"/>
              <a:t>Va </a:t>
            </a:r>
            <a:r>
              <a:rPr lang="it-IT" sz="2400" dirty="0"/>
              <a:t>definita □ Va omessa □ </a:t>
            </a:r>
            <a:endParaRPr lang="it-IT" sz="2400" dirty="0" smtClean="0"/>
          </a:p>
          <a:p>
            <a:r>
              <a:rPr lang="it-IT" sz="2400" dirty="0" smtClean="0"/>
              <a:t>Dimensione </a:t>
            </a:r>
            <a:r>
              <a:rPr lang="it-IT" sz="2400" dirty="0"/>
              <a:t>Comunicazione/Linguaggio Sezioni 4B/5B </a:t>
            </a:r>
            <a:endParaRPr lang="it-IT" sz="2400" dirty="0" smtClean="0"/>
          </a:p>
          <a:p>
            <a:pPr marL="0" indent="0">
              <a:buNone/>
            </a:pPr>
            <a:r>
              <a:rPr lang="it-IT" sz="2400" dirty="0" smtClean="0"/>
              <a:t>Va </a:t>
            </a:r>
            <a:r>
              <a:rPr lang="it-IT" sz="2400" dirty="0"/>
              <a:t>definita □ Va omessa □ </a:t>
            </a:r>
            <a:r>
              <a:rPr lang="it-IT" sz="2400" dirty="0" smtClean="0"/>
              <a:t>Dimensione</a:t>
            </a:r>
          </a:p>
          <a:p>
            <a:r>
              <a:rPr lang="it-IT" sz="2400" dirty="0" smtClean="0"/>
              <a:t> </a:t>
            </a:r>
            <a:r>
              <a:rPr lang="it-IT" sz="2400" dirty="0"/>
              <a:t>Autonomia/ Orientamento Sezioni 4C/5C Va </a:t>
            </a:r>
            <a:r>
              <a:rPr lang="it-IT" sz="2400" dirty="0" smtClean="0"/>
              <a:t>definita</a:t>
            </a:r>
          </a:p>
          <a:p>
            <a:pPr marL="0" indent="0">
              <a:buNone/>
            </a:pPr>
            <a:r>
              <a:rPr lang="it-IT" sz="2400" dirty="0" smtClean="0"/>
              <a:t> </a:t>
            </a:r>
            <a:r>
              <a:rPr lang="it-IT" sz="2400" dirty="0"/>
              <a:t>□ Va omessa □ Dimensione Cognitiva, </a:t>
            </a:r>
            <a:endParaRPr lang="it-IT" sz="2400" dirty="0" smtClean="0"/>
          </a:p>
          <a:p>
            <a:r>
              <a:rPr lang="it-IT" sz="2400" dirty="0" smtClean="0"/>
              <a:t>Neuropsicologica </a:t>
            </a:r>
            <a:r>
              <a:rPr lang="it-IT" sz="2400" dirty="0"/>
              <a:t>Sezioni 4D/5D </a:t>
            </a:r>
            <a:endParaRPr lang="it-IT" sz="2400" dirty="0" smtClean="0"/>
          </a:p>
          <a:p>
            <a:r>
              <a:rPr lang="it-IT" sz="2400" dirty="0" smtClean="0"/>
              <a:t>Va </a:t>
            </a:r>
            <a:r>
              <a:rPr lang="it-IT" sz="2400" dirty="0"/>
              <a:t>definita □ Va omessa □ e </a:t>
            </a:r>
            <a:r>
              <a:rPr lang="it-IT" sz="2400" dirty="0" smtClean="0"/>
              <a:t>dell'Apprendimento</a:t>
            </a:r>
          </a:p>
          <a:p>
            <a:endParaRPr lang="it-IT" sz="1400" dirty="0" smtClean="0"/>
          </a:p>
          <a:p>
            <a:endParaRPr lang="it-IT" sz="1400" dirty="0" smtClean="0"/>
          </a:p>
          <a:p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336763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Sezione 5</a:t>
            </a:r>
            <a:r>
              <a:rPr lang="it-IT" dirty="0"/>
              <a:t/>
            </a:r>
            <a:br>
              <a:rPr lang="it-IT" dirty="0"/>
            </a:br>
            <a:r>
              <a:rPr lang="it-IT" sz="2800" dirty="0"/>
              <a:t>Per ogni dimensione bisogna individuare: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7037" y="1930400"/>
            <a:ext cx="8596668" cy="3880773"/>
          </a:xfrm>
        </p:spPr>
        <p:txBody>
          <a:bodyPr>
            <a:noAutofit/>
          </a:bodyPr>
          <a:lstStyle/>
          <a:p>
            <a:pPr algn="ctr"/>
            <a:r>
              <a:rPr lang="it-IT" sz="2400" dirty="0" smtClean="0"/>
              <a:t> </a:t>
            </a:r>
            <a:r>
              <a:rPr lang="it-IT" sz="2400" b="1" dirty="0"/>
              <a:t>OBIETTIVI</a:t>
            </a:r>
            <a:r>
              <a:rPr lang="it-IT" sz="2400" dirty="0"/>
              <a:t> </a:t>
            </a:r>
            <a:endParaRPr lang="it-IT" sz="2400" dirty="0" smtClean="0"/>
          </a:p>
          <a:p>
            <a:pPr marL="0" indent="0" algn="ctr">
              <a:buNone/>
            </a:pPr>
            <a:r>
              <a:rPr lang="it-IT" sz="2400" dirty="0"/>
              <a:t> </a:t>
            </a:r>
            <a:r>
              <a:rPr lang="it-IT" sz="2400" dirty="0" smtClean="0"/>
              <a:t>(</a:t>
            </a:r>
            <a:r>
              <a:rPr lang="it-IT" sz="2400" dirty="0"/>
              <a:t>specificando anche gli esiti attesi); </a:t>
            </a:r>
            <a:endParaRPr lang="it-IT" sz="2400" dirty="0" smtClean="0"/>
          </a:p>
          <a:p>
            <a:pPr marL="0" indent="0" algn="ctr">
              <a:buNone/>
            </a:pPr>
            <a:endParaRPr lang="it-IT" sz="2400" dirty="0" smtClean="0"/>
          </a:p>
          <a:p>
            <a:pPr algn="ctr"/>
            <a:r>
              <a:rPr lang="it-IT" sz="2400" dirty="0" smtClean="0"/>
              <a:t> </a:t>
            </a:r>
            <a:r>
              <a:rPr lang="it-IT" sz="2400" b="1" dirty="0"/>
              <a:t>INTERVENTI DIDATTICI E METODOLOGICI, STRATEGIE E STRUMENTI </a:t>
            </a:r>
            <a:endParaRPr lang="it-IT" sz="2400" b="1" dirty="0" smtClean="0"/>
          </a:p>
          <a:p>
            <a:pPr marL="0" indent="0" algn="ctr">
              <a:buNone/>
            </a:pPr>
            <a:r>
              <a:rPr lang="it-IT" sz="2400" dirty="0" smtClean="0"/>
              <a:t>(</a:t>
            </a:r>
            <a:r>
              <a:rPr lang="it-IT" sz="2400" dirty="0"/>
              <a:t>finalizzati al raggiungimento degli obiettivi); </a:t>
            </a:r>
            <a:endParaRPr lang="it-IT" sz="2400" dirty="0" smtClean="0"/>
          </a:p>
          <a:p>
            <a:pPr marL="0" indent="0" algn="ctr">
              <a:buNone/>
            </a:pPr>
            <a:endParaRPr lang="it-IT" sz="2400" dirty="0" smtClean="0"/>
          </a:p>
          <a:p>
            <a:pPr algn="ctr"/>
            <a:r>
              <a:rPr lang="it-IT" sz="2400" dirty="0" smtClean="0"/>
              <a:t> </a:t>
            </a:r>
            <a:r>
              <a:rPr lang="it-IT" sz="2400" b="1" dirty="0"/>
              <a:t>VERIFICA</a:t>
            </a:r>
            <a:r>
              <a:rPr lang="it-IT" sz="2400" dirty="0"/>
              <a:t> </a:t>
            </a:r>
            <a:endParaRPr lang="it-IT" sz="2400" dirty="0" smtClean="0"/>
          </a:p>
          <a:p>
            <a:pPr marL="0" indent="0" algn="ctr">
              <a:buNone/>
            </a:pPr>
            <a:r>
              <a:rPr lang="it-IT" sz="2400" dirty="0" smtClean="0"/>
              <a:t> (</a:t>
            </a:r>
            <a:r>
              <a:rPr lang="it-IT" sz="2400" dirty="0"/>
              <a:t>metodi, criteri e strumenti utilizzati per verificare se gli </a:t>
            </a:r>
            <a:r>
              <a:rPr lang="it-IT" sz="2400" dirty="0" smtClean="0"/>
              <a:t>  obiettivi </a:t>
            </a:r>
            <a:r>
              <a:rPr lang="it-IT" sz="2400" dirty="0"/>
              <a:t>sono stati raggiunti) </a:t>
            </a:r>
          </a:p>
        </p:txBody>
      </p:sp>
    </p:spTree>
    <p:extLst>
      <p:ext uri="{BB962C8B-B14F-4D97-AF65-F5344CB8AC3E}">
        <p14:creationId xmlns:p14="http://schemas.microsoft.com/office/powerpoint/2010/main" val="306770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9288" y="839789"/>
            <a:ext cx="5018072" cy="1320800"/>
          </a:xfrm>
        </p:spPr>
        <p:txBody>
          <a:bodyPr/>
          <a:lstStyle/>
          <a:p>
            <a:pPr algn="ctr"/>
            <a:r>
              <a:rPr lang="it-IT" b="1" dirty="0"/>
              <a:t>Il PEI inoltre esplicita: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b="1" dirty="0">
                <a:solidFill>
                  <a:schemeClr val="accent2"/>
                </a:solidFill>
              </a:rPr>
              <a:t>• Sezione 6 </a:t>
            </a:r>
            <a:endParaRPr lang="it-IT" sz="2400" b="1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it-IT" sz="2400" dirty="0" smtClean="0">
                <a:solidFill>
                  <a:schemeClr val="accent2"/>
                </a:solidFill>
              </a:rPr>
              <a:t>Osservazioni </a:t>
            </a:r>
            <a:r>
              <a:rPr lang="it-IT" sz="2400" dirty="0">
                <a:solidFill>
                  <a:schemeClr val="accent2"/>
                </a:solidFill>
              </a:rPr>
              <a:t>sul contesto: barriere e </a:t>
            </a:r>
            <a:r>
              <a:rPr lang="it-IT" sz="2400" dirty="0" smtClean="0">
                <a:solidFill>
                  <a:schemeClr val="accent2"/>
                </a:solidFill>
              </a:rPr>
              <a:t>facilitatori</a:t>
            </a:r>
          </a:p>
          <a:p>
            <a:pPr marL="0" indent="0">
              <a:buNone/>
            </a:pPr>
            <a:endParaRPr lang="it-IT" sz="24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it-IT" sz="2400" b="1" dirty="0">
                <a:solidFill>
                  <a:schemeClr val="accent2"/>
                </a:solidFill>
              </a:rPr>
              <a:t>• Sezione 7 </a:t>
            </a:r>
            <a:endParaRPr lang="it-IT" sz="2400" b="1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it-IT" sz="2400" dirty="0" smtClean="0">
                <a:solidFill>
                  <a:schemeClr val="accent2"/>
                </a:solidFill>
              </a:rPr>
              <a:t>Interventi </a:t>
            </a:r>
            <a:r>
              <a:rPr lang="it-IT" sz="2400" dirty="0">
                <a:solidFill>
                  <a:schemeClr val="accent2"/>
                </a:solidFill>
              </a:rPr>
              <a:t>sul contesto per realizzare un ambiente di </a:t>
            </a:r>
            <a:r>
              <a:rPr lang="it-IT" sz="2400" dirty="0" smtClean="0">
                <a:solidFill>
                  <a:schemeClr val="accent2"/>
                </a:solidFill>
              </a:rPr>
              <a:t>apprendimento inclusivo </a:t>
            </a:r>
          </a:p>
          <a:p>
            <a:pPr marL="0" indent="0">
              <a:buNone/>
            </a:pPr>
            <a:endParaRPr lang="it-IT" sz="2400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it-IT" sz="2400" b="1" dirty="0" smtClean="0">
                <a:solidFill>
                  <a:schemeClr val="accent2"/>
                </a:solidFill>
              </a:rPr>
              <a:t>• </a:t>
            </a:r>
            <a:r>
              <a:rPr lang="it-IT" sz="2400" b="1" dirty="0">
                <a:solidFill>
                  <a:schemeClr val="accent2"/>
                </a:solidFill>
              </a:rPr>
              <a:t>Sezione 8 </a:t>
            </a:r>
            <a:endParaRPr lang="it-IT" sz="2400" b="1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it-IT" sz="2400" dirty="0" smtClean="0">
                <a:solidFill>
                  <a:schemeClr val="accent2"/>
                </a:solidFill>
              </a:rPr>
              <a:t>Interventi </a:t>
            </a:r>
            <a:r>
              <a:rPr lang="it-IT" sz="2400" dirty="0">
                <a:solidFill>
                  <a:schemeClr val="accent2"/>
                </a:solidFill>
              </a:rPr>
              <a:t>sul percorso curricolare</a:t>
            </a:r>
          </a:p>
        </p:txBody>
      </p:sp>
    </p:spTree>
    <p:extLst>
      <p:ext uri="{BB962C8B-B14F-4D97-AF65-F5344CB8AC3E}">
        <p14:creationId xmlns:p14="http://schemas.microsoft.com/office/powerpoint/2010/main" val="202730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8328" y="802052"/>
            <a:ext cx="8596668" cy="3880773"/>
          </a:xfrm>
        </p:spPr>
        <p:txBody>
          <a:bodyPr>
            <a:normAutofit/>
          </a:bodyPr>
          <a:lstStyle/>
          <a:p>
            <a:r>
              <a:rPr lang="it-IT" sz="2400" b="1" dirty="0">
                <a:solidFill>
                  <a:schemeClr val="accent2"/>
                </a:solidFill>
              </a:rPr>
              <a:t>Sezione 9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accent2"/>
                </a:solidFill>
              </a:rPr>
              <a:t>Organizzazione generale del progetto di inclusione e utilizzo delle 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accent2"/>
                </a:solidFill>
              </a:rPr>
              <a:t>risorse: Tabella orario settimanale, Tabella </a:t>
            </a:r>
            <a:r>
              <a:rPr lang="it-IT" sz="2400" dirty="0" smtClean="0">
                <a:solidFill>
                  <a:schemeClr val="accent2"/>
                </a:solidFill>
              </a:rPr>
              <a:t>Informativa</a:t>
            </a:r>
          </a:p>
          <a:p>
            <a:pPr marL="0" indent="0">
              <a:buNone/>
            </a:pPr>
            <a:endParaRPr lang="it-IT" sz="2400" dirty="0">
              <a:solidFill>
                <a:schemeClr val="accent2"/>
              </a:solidFill>
            </a:endParaRPr>
          </a:p>
          <a:p>
            <a:r>
              <a:rPr lang="it-IT" sz="2400" b="1" dirty="0">
                <a:solidFill>
                  <a:schemeClr val="accent2"/>
                </a:solidFill>
              </a:rPr>
              <a:t>Sezione 10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accent2"/>
                </a:solidFill>
              </a:rPr>
              <a:t>Certificazione delle Competenze con eventuali note esplicative </a:t>
            </a:r>
          </a:p>
        </p:txBody>
      </p:sp>
    </p:spTree>
    <p:extLst>
      <p:ext uri="{BB962C8B-B14F-4D97-AF65-F5344CB8AC3E}">
        <p14:creationId xmlns:p14="http://schemas.microsoft.com/office/powerpoint/2010/main" val="377172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992778"/>
            <a:ext cx="8596668" cy="49789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000" b="1" dirty="0" smtClean="0">
                <a:solidFill>
                  <a:srgbClr val="FF0000"/>
                </a:solidFill>
              </a:rPr>
              <a:t>Rif</a:t>
            </a:r>
            <a:r>
              <a:rPr lang="it-IT" sz="2000" b="1" dirty="0">
                <a:solidFill>
                  <a:srgbClr val="FF0000"/>
                </a:solidFill>
              </a:rPr>
              <a:t>. Normativo</a:t>
            </a:r>
            <a:r>
              <a:rPr lang="it-IT" sz="2000" dirty="0"/>
              <a:t>: </a:t>
            </a:r>
            <a:r>
              <a:rPr lang="it-IT" sz="2000" dirty="0">
                <a:solidFill>
                  <a:srgbClr val="92D050"/>
                </a:solidFill>
              </a:rPr>
              <a:t>Alla stesura del P.E.I. fanno riferimento </a:t>
            </a:r>
            <a:endParaRPr lang="it-IT" sz="2000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it-IT" sz="2000" dirty="0" smtClean="0">
                <a:solidFill>
                  <a:srgbClr val="92D050"/>
                </a:solidFill>
              </a:rPr>
              <a:t>• </a:t>
            </a:r>
            <a:r>
              <a:rPr lang="it-IT" sz="2000" dirty="0">
                <a:solidFill>
                  <a:srgbClr val="92D050"/>
                </a:solidFill>
              </a:rPr>
              <a:t>l</a:t>
            </a:r>
            <a:r>
              <a:rPr lang="it-IT" sz="2000" b="1" dirty="0">
                <a:solidFill>
                  <a:srgbClr val="92D050"/>
                </a:solidFill>
              </a:rPr>
              <a:t>egge n. 104/92 </a:t>
            </a:r>
            <a:endParaRPr lang="it-IT" sz="2000" b="1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it-IT" sz="2000" b="1" dirty="0" smtClean="0">
                <a:solidFill>
                  <a:srgbClr val="92D050"/>
                </a:solidFill>
              </a:rPr>
              <a:t>• </a:t>
            </a:r>
            <a:r>
              <a:rPr lang="it-IT" sz="2000" b="1" dirty="0">
                <a:solidFill>
                  <a:srgbClr val="92D050"/>
                </a:solidFill>
              </a:rPr>
              <a:t>DPR del 24 febbraio </a:t>
            </a:r>
            <a:r>
              <a:rPr lang="it-IT" sz="2000" b="1" dirty="0" smtClean="0">
                <a:solidFill>
                  <a:srgbClr val="92D050"/>
                </a:solidFill>
              </a:rPr>
              <a:t>1994</a:t>
            </a:r>
          </a:p>
          <a:p>
            <a:pPr marL="0" indent="0">
              <a:buNone/>
            </a:pPr>
            <a:r>
              <a:rPr lang="it-IT" sz="2000" b="1" dirty="0" smtClean="0">
                <a:solidFill>
                  <a:srgbClr val="92D050"/>
                </a:solidFill>
              </a:rPr>
              <a:t> </a:t>
            </a:r>
            <a:r>
              <a:rPr lang="it-IT" sz="2000" b="1" dirty="0">
                <a:solidFill>
                  <a:srgbClr val="92D050"/>
                </a:solidFill>
              </a:rPr>
              <a:t>• </a:t>
            </a:r>
            <a:r>
              <a:rPr lang="it-IT" sz="2000" b="1" dirty="0" err="1">
                <a:solidFill>
                  <a:srgbClr val="92D050"/>
                </a:solidFill>
              </a:rPr>
              <a:t>D.Lgs.</a:t>
            </a:r>
            <a:r>
              <a:rPr lang="it-IT" sz="2000" b="1" dirty="0">
                <a:solidFill>
                  <a:srgbClr val="92D050"/>
                </a:solidFill>
              </a:rPr>
              <a:t> </a:t>
            </a:r>
            <a:r>
              <a:rPr lang="it-IT" sz="2000" b="1" dirty="0" smtClean="0">
                <a:solidFill>
                  <a:srgbClr val="92D050"/>
                </a:solidFill>
              </a:rPr>
              <a:t>66/2017</a:t>
            </a:r>
          </a:p>
          <a:p>
            <a:pPr marL="0" indent="0">
              <a:buNone/>
            </a:pPr>
            <a:r>
              <a:rPr lang="it-IT" sz="2000" dirty="0" smtClean="0">
                <a:solidFill>
                  <a:srgbClr val="92D050"/>
                </a:solidFill>
              </a:rPr>
              <a:t> </a:t>
            </a:r>
            <a:r>
              <a:rPr lang="it-IT" sz="2000" b="1" dirty="0">
                <a:solidFill>
                  <a:srgbClr val="92D050"/>
                </a:solidFill>
              </a:rPr>
              <a:t>Il PEI </a:t>
            </a:r>
            <a:r>
              <a:rPr lang="it-IT" sz="2000" dirty="0">
                <a:solidFill>
                  <a:srgbClr val="92D050"/>
                </a:solidFill>
              </a:rPr>
              <a:t>è “calibrato” su quelli che sono i bisogni educativi del singolo alunno, sulla base della diagnosi funzionale (DF) e del profilo dinamico funzionale (PDF), attuale Profilo di Funzionamento (PF). </a:t>
            </a:r>
            <a:endParaRPr lang="it-IT" sz="2000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it-IT" sz="2000" dirty="0" smtClean="0">
                <a:solidFill>
                  <a:srgbClr val="92D050"/>
                </a:solidFill>
              </a:rPr>
              <a:t>Cos’è?</a:t>
            </a:r>
          </a:p>
          <a:p>
            <a:pPr marL="0" indent="0">
              <a:buNone/>
            </a:pPr>
            <a:r>
              <a:rPr lang="it-IT" sz="2000" dirty="0" smtClean="0">
                <a:solidFill>
                  <a:srgbClr val="92D050"/>
                </a:solidFill>
              </a:rPr>
              <a:t> E</a:t>
            </a:r>
            <a:r>
              <a:rPr lang="it-IT" sz="2000" dirty="0">
                <a:solidFill>
                  <a:srgbClr val="92D050"/>
                </a:solidFill>
              </a:rPr>
              <a:t>’ lo strumento indispensabile per attuare una didattica inclusiva, il cui obiettivo principale è favorire il successo formativo degli alunni, ciascuno secondo i propri punti di forza e debolezza, secondo i propri tempi e stili d’apprendimento</a:t>
            </a:r>
            <a:r>
              <a:rPr lang="it-IT" sz="2000" dirty="0" smtClean="0">
                <a:solidFill>
                  <a:srgbClr val="92D050"/>
                </a:solidFill>
              </a:rPr>
              <a:t>.</a:t>
            </a:r>
          </a:p>
          <a:p>
            <a:pPr marL="0" indent="0">
              <a:buNone/>
            </a:pPr>
            <a:r>
              <a:rPr lang="it-IT" sz="2000" dirty="0" smtClean="0">
                <a:solidFill>
                  <a:srgbClr val="92D050"/>
                </a:solidFill>
              </a:rPr>
              <a:t> </a:t>
            </a:r>
            <a:r>
              <a:rPr lang="it-IT" sz="2000" b="1" dirty="0">
                <a:solidFill>
                  <a:srgbClr val="92D050"/>
                </a:solidFill>
              </a:rPr>
              <a:t>L’inclusione scolastica </a:t>
            </a:r>
            <a:r>
              <a:rPr lang="it-IT" sz="2000" dirty="0">
                <a:solidFill>
                  <a:srgbClr val="92D050"/>
                </a:solidFill>
              </a:rPr>
              <a:t>deve necessariamente passare per la stesura e la realizzazione del PEI.</a:t>
            </a:r>
          </a:p>
        </p:txBody>
      </p:sp>
    </p:spTree>
    <p:extLst>
      <p:ext uri="{BB962C8B-B14F-4D97-AF65-F5344CB8AC3E}">
        <p14:creationId xmlns:p14="http://schemas.microsoft.com/office/powerpoint/2010/main" val="12603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07067" y="984069"/>
            <a:ext cx="6948956" cy="3066767"/>
          </a:xfrm>
        </p:spPr>
        <p:txBody>
          <a:bodyPr/>
          <a:lstStyle/>
          <a:p>
            <a:r>
              <a:rPr lang="it-IT" dirty="0"/>
              <a:t>Verifica degli </a:t>
            </a:r>
            <a:r>
              <a:rPr lang="it-IT" dirty="0" smtClean="0"/>
              <a:t>esiti</a:t>
            </a:r>
            <a:br>
              <a:rPr lang="it-IT" dirty="0" smtClean="0"/>
            </a:br>
            <a:r>
              <a:rPr lang="it-IT" dirty="0" smtClean="0"/>
              <a:t>  </a:t>
            </a:r>
            <a:r>
              <a:rPr lang="it-IT" b="1" dirty="0"/>
              <a:t>Sezione 11</a:t>
            </a:r>
          </a:p>
        </p:txBody>
      </p:sp>
    </p:spTree>
    <p:extLst>
      <p:ext uri="{BB962C8B-B14F-4D97-AF65-F5344CB8AC3E}">
        <p14:creationId xmlns:p14="http://schemas.microsoft.com/office/powerpoint/2010/main" val="40566056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VERIFICA conclusiva degli esiti del PEI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0024325"/>
              </p:ext>
            </p:extLst>
          </p:nvPr>
        </p:nvGraphicFramePr>
        <p:xfrm>
          <a:off x="677863" y="607087"/>
          <a:ext cx="8596312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156">
                  <a:extLst>
                    <a:ext uri="{9D8B030D-6E8A-4147-A177-3AD203B41FA5}">
                      <a16:colId xmlns:a16="http://schemas.microsoft.com/office/drawing/2014/main" val="1479153908"/>
                    </a:ext>
                  </a:extLst>
                </a:gridCol>
                <a:gridCol w="4298156">
                  <a:extLst>
                    <a:ext uri="{9D8B030D-6E8A-4147-A177-3AD203B41FA5}">
                      <a16:colId xmlns:a16="http://schemas.microsoft.com/office/drawing/2014/main" val="1320965101"/>
                    </a:ext>
                  </a:extLst>
                </a:gridCol>
              </a:tblGrid>
              <a:tr h="3750018">
                <a:tc>
                  <a:txBody>
                    <a:bodyPr/>
                    <a:lstStyle/>
                    <a:p>
                      <a:r>
                        <a:rPr lang="it-IT" dirty="0" smtClean="0"/>
                        <a:t>Nel PEI sono individuati gli obiettivi specifici, in relazione a precisi esiti attesi e, per ciascuno di essi, andranno descritte le modalità e i criteri di verifica per il loro raggiungimento (metodi, criteri e strumenti utilizzati per verificare se gli obiettivi sono stati raggiunti).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Il PEI è soggetto a verifiche periodiche in corso d’anno al fine di accertare il raggiungimento degli obiettivi e apportare eventuali modifiche ed integrazioni. Si tratta di uno strumento e, come tale, al di là dei momenti previsti dalla normativa, può variare per accompagnare i processi di inclusione. </a:t>
                      </a:r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Al termine dell'anno scolastico, è prevista la Verifica conclusiva degli esiti rispetto all'efficacia degli interventi descritti.</a:t>
                      </a:r>
                    </a:p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3320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8267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679268"/>
            <a:ext cx="8701171" cy="836023"/>
          </a:xfrm>
        </p:spPr>
        <p:txBody>
          <a:bodyPr/>
          <a:lstStyle/>
          <a:p>
            <a:pPr algn="ctr"/>
            <a:r>
              <a:rPr lang="it-IT" b="1" dirty="0"/>
              <a:t>Sezione </a:t>
            </a:r>
            <a:r>
              <a:rPr lang="it-IT" b="1" dirty="0" smtClean="0"/>
              <a:t>12 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1576251"/>
            <a:ext cx="8596668" cy="4465111"/>
          </a:xfrm>
        </p:spPr>
        <p:txBody>
          <a:bodyPr>
            <a:noAutofit/>
          </a:bodyPr>
          <a:lstStyle/>
          <a:p>
            <a:r>
              <a:rPr lang="it-IT" sz="2400" dirty="0"/>
              <a:t>Si tratta del PEI «redatto in via provvisoria» per l'anno scolastico successivo: una prima redazione del Piano Educativo Individualizzato a seguito della presentazione, da parte della famiglia, della certificazione di disabilità ai fini dell’inclusione scolastica. È redatto in via provvisoria entro giugno e in via definitiva, di norma, non oltre il mese di ottobre successivo, a partire dalla scuola dell'infanzia. Nel passaggio tra i gradi di istruzione, deve essere assicurata l'interlocuzione tra i docenti della scuola di provenienza e quelli della scuola di destinazione. Nel caso di trasferimento di iscrizione, il PEI è ridefinito sulla base delle eventuali diverse condizioni contestuali della scuola di destinazione. II Pei «provvisorio» è adottato sin dal corrente anno scolastico.</a:t>
            </a:r>
          </a:p>
        </p:txBody>
      </p:sp>
    </p:spTree>
    <p:extLst>
      <p:ext uri="{BB962C8B-B14F-4D97-AF65-F5344CB8AC3E}">
        <p14:creationId xmlns:p14="http://schemas.microsoft.com/office/powerpoint/2010/main" val="301432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2831" y="1340611"/>
            <a:ext cx="8596668" cy="759959"/>
          </a:xfrm>
        </p:spPr>
        <p:txBody>
          <a:bodyPr/>
          <a:lstStyle/>
          <a:p>
            <a:pPr algn="ctr"/>
            <a:r>
              <a:rPr lang="it-IT" dirty="0" smtClean="0"/>
              <a:t>COSA CAMBIA…</a:t>
            </a:r>
            <a:endParaRPr lang="it-IT" dirty="0"/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4010989"/>
              </p:ext>
            </p:extLst>
          </p:nvPr>
        </p:nvGraphicFramePr>
        <p:xfrm>
          <a:off x="677863" y="2160588"/>
          <a:ext cx="8596312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156">
                  <a:extLst>
                    <a:ext uri="{9D8B030D-6E8A-4147-A177-3AD203B41FA5}">
                      <a16:colId xmlns:a16="http://schemas.microsoft.com/office/drawing/2014/main" val="4069094659"/>
                    </a:ext>
                  </a:extLst>
                </a:gridCol>
                <a:gridCol w="4298156">
                  <a:extLst>
                    <a:ext uri="{9D8B030D-6E8A-4147-A177-3AD203B41FA5}">
                      <a16:colId xmlns:a16="http://schemas.microsoft.com/office/drawing/2014/main" val="19314676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Verbale</a:t>
                      </a:r>
                      <a:r>
                        <a:rPr lang="it-IT" baseline="0" dirty="0" smtClean="0"/>
                        <a:t> di accertamento</a:t>
                      </a:r>
                    </a:p>
                    <a:p>
                      <a:endParaRPr lang="it-IT" baseline="0" dirty="0" smtClean="0"/>
                    </a:p>
                    <a:p>
                      <a:r>
                        <a:rPr lang="it-IT" baseline="0" dirty="0" smtClean="0"/>
                        <a:t>Diagnosi Funzionale </a:t>
                      </a:r>
                    </a:p>
                    <a:p>
                      <a:endParaRPr lang="it-IT" baseline="0" dirty="0" smtClean="0"/>
                    </a:p>
                    <a:p>
                      <a:r>
                        <a:rPr lang="it-IT" baseline="0" dirty="0" smtClean="0"/>
                        <a:t>Profilo </a:t>
                      </a:r>
                      <a:r>
                        <a:rPr lang="it-IT" baseline="0" dirty="0" smtClean="0"/>
                        <a:t>dinamico Funzionale </a:t>
                      </a:r>
                      <a:r>
                        <a:rPr lang="it-IT" dirty="0" smtClean="0"/>
                        <a:t/>
                      </a:r>
                      <a:br>
                        <a:rPr lang="it-IT" dirty="0" smtClean="0"/>
                      </a:br>
                      <a:r>
                        <a:rPr lang="it-IT" dirty="0" smtClean="0"/>
                        <a:t/>
                      </a:r>
                      <a:br>
                        <a:rPr lang="it-IT" dirty="0" smtClean="0"/>
                      </a:br>
                      <a:r>
                        <a:rPr lang="it-IT" dirty="0" smtClean="0"/>
                        <a:t/>
                      </a:r>
                      <a:br>
                        <a:rPr lang="it-IT" dirty="0" smtClean="0"/>
                      </a:br>
                      <a:r>
                        <a:rPr lang="it-IT" dirty="0" smtClean="0"/>
                        <a:t/>
                      </a:r>
                      <a:br>
                        <a:rPr lang="it-IT" dirty="0" smtClean="0"/>
                      </a:br>
                      <a:r>
                        <a:rPr lang="it-IT" dirty="0" smtClean="0"/>
                        <a:t/>
                      </a:r>
                      <a:br>
                        <a:rPr lang="it-IT" dirty="0" smtClean="0"/>
                      </a:br>
                      <a:r>
                        <a:rPr lang="it-IT" dirty="0" smtClean="0"/>
                        <a:t>PEI Piano Educativo Personalizzato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Verbale di accertamento</a:t>
                      </a:r>
                    </a:p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      PROFILO</a:t>
                      </a:r>
                      <a:r>
                        <a:rPr lang="it-IT" baseline="0" dirty="0" smtClean="0"/>
                        <a:t> DI FUNZIONAMENTO</a:t>
                      </a:r>
                    </a:p>
                    <a:p>
                      <a:endParaRPr lang="it-IT" baseline="0" dirty="0" smtClean="0"/>
                    </a:p>
                    <a:p>
                      <a:endParaRPr lang="it-IT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4067501"/>
                  </a:ext>
                </a:extLst>
              </a:tr>
            </a:tbl>
          </a:graphicData>
        </a:graphic>
      </p:graphicFrame>
      <p:cxnSp>
        <p:nvCxnSpPr>
          <p:cNvPr id="8" name="Connettore 2 7"/>
          <p:cNvCxnSpPr/>
          <p:nvPr/>
        </p:nvCxnSpPr>
        <p:spPr>
          <a:xfrm>
            <a:off x="2985850" y="2875006"/>
            <a:ext cx="2357461" cy="408008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 flipV="1">
            <a:off x="3945924" y="3439298"/>
            <a:ext cx="1430338" cy="61783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807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18902" y="1497873"/>
            <a:ext cx="8194765" cy="4833257"/>
          </a:xfrm>
        </p:spPr>
        <p:txBody>
          <a:bodyPr/>
          <a:lstStyle/>
          <a:p>
            <a:pPr algn="ctr"/>
            <a:r>
              <a:rPr lang="it-IT" sz="2400" dirty="0" smtClean="0">
                <a:solidFill>
                  <a:srgbClr val="FF0000"/>
                </a:solidFill>
              </a:rPr>
              <a:t>   </a:t>
            </a:r>
            <a:r>
              <a:rPr lang="it-IT" sz="6000" b="1" dirty="0" smtClean="0">
                <a:solidFill>
                  <a:srgbClr val="FF0000"/>
                </a:solidFill>
              </a:rPr>
              <a:t>PEI</a:t>
            </a: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800" dirty="0" smtClean="0"/>
              <a:t> </a:t>
            </a:r>
            <a:r>
              <a:rPr lang="it-IT" sz="2800" dirty="0"/>
              <a:t>Il </a:t>
            </a:r>
            <a:r>
              <a:rPr lang="it-IT" sz="2800" dirty="0" err="1"/>
              <a:t>DLgs</a:t>
            </a:r>
            <a:r>
              <a:rPr lang="it-IT" sz="2800" dirty="0"/>
              <a:t>. 66/2017 prevede: </a:t>
            </a: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 smtClean="0"/>
              <a:t>la </a:t>
            </a:r>
            <a:r>
              <a:rPr lang="it-IT" sz="2800" dirty="0"/>
              <a:t>fase dell’accertamento della disabilità (</a:t>
            </a:r>
            <a:r>
              <a:rPr lang="it-IT" sz="2800" dirty="0">
                <a:solidFill>
                  <a:srgbClr val="FF0000"/>
                </a:solidFill>
              </a:rPr>
              <a:t>DC</a:t>
            </a:r>
            <a:r>
              <a:rPr lang="it-IT" sz="2800" dirty="0"/>
              <a:t>) </a:t>
            </a: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 smtClean="0"/>
              <a:t>segua </a:t>
            </a:r>
            <a:r>
              <a:rPr lang="it-IT" sz="2800" dirty="0"/>
              <a:t>la stesura del Profilo di funzionamento (</a:t>
            </a:r>
            <a:r>
              <a:rPr lang="it-IT" sz="2800" dirty="0">
                <a:solidFill>
                  <a:srgbClr val="FF0000"/>
                </a:solidFill>
              </a:rPr>
              <a:t>PF</a:t>
            </a:r>
            <a:r>
              <a:rPr lang="it-IT" sz="2800" dirty="0"/>
              <a:t>) utilizzando ICF-CY da parte </a:t>
            </a:r>
            <a:r>
              <a:rPr lang="it-IT" sz="2800" dirty="0" smtClean="0"/>
              <a:t>di </a:t>
            </a:r>
            <a:r>
              <a:rPr lang="it-IT" sz="2800" dirty="0"/>
              <a:t>una Unità di Valutazione Multidisciplinare (</a:t>
            </a:r>
            <a:r>
              <a:rPr lang="it-IT" sz="2800" dirty="0">
                <a:solidFill>
                  <a:srgbClr val="FF0000"/>
                </a:solidFill>
              </a:rPr>
              <a:t>UVM</a:t>
            </a:r>
            <a:r>
              <a:rPr lang="it-IT" sz="2800" dirty="0"/>
              <a:t>) composta da: </a:t>
            </a: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 smtClean="0"/>
              <a:t>• </a:t>
            </a:r>
            <a:r>
              <a:rPr lang="it-IT" sz="2800" dirty="0"/>
              <a:t>specialista della condizione specifica dell’alunno </a:t>
            </a: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 smtClean="0"/>
              <a:t>• neuropsichiatra</a:t>
            </a:r>
            <a:br>
              <a:rPr lang="it-IT" sz="2800" dirty="0" smtClean="0"/>
            </a:br>
            <a:r>
              <a:rPr lang="it-IT" sz="2800" dirty="0" smtClean="0"/>
              <a:t> </a:t>
            </a:r>
            <a:r>
              <a:rPr lang="it-IT" sz="2800" dirty="0"/>
              <a:t>• terapista della </a:t>
            </a:r>
            <a:r>
              <a:rPr lang="it-IT" sz="2800" dirty="0" smtClean="0"/>
              <a:t>riabilitazione</a:t>
            </a:r>
            <a:br>
              <a:rPr lang="it-IT" sz="2800" dirty="0" smtClean="0"/>
            </a:br>
            <a:r>
              <a:rPr lang="it-IT" sz="2800" dirty="0" smtClean="0"/>
              <a:t> </a:t>
            </a:r>
            <a:r>
              <a:rPr lang="it-IT" sz="2800" dirty="0"/>
              <a:t>• assistente sociale</a:t>
            </a:r>
            <a:r>
              <a:rPr lang="it-IT" sz="2800" dirty="0" smtClean="0"/>
              <a:t>.</a:t>
            </a:r>
            <a:br>
              <a:rPr lang="it-IT" sz="2800" dirty="0" smtClean="0"/>
            </a:br>
            <a:r>
              <a:rPr lang="it-IT" sz="2800" dirty="0" smtClean="0"/>
              <a:t> </a:t>
            </a:r>
            <a:r>
              <a:rPr lang="it-IT" sz="2800" dirty="0"/>
              <a:t>A questa stesura collaborano anche i familiari e un docente della scuola dell’alunno. </a:t>
            </a:r>
          </a:p>
        </p:txBody>
      </p:sp>
    </p:spTree>
    <p:extLst>
      <p:ext uri="{BB962C8B-B14F-4D97-AF65-F5344CB8AC3E}">
        <p14:creationId xmlns:p14="http://schemas.microsoft.com/office/powerpoint/2010/main" val="133528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17715" y="1558833"/>
            <a:ext cx="945750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800" b="1" dirty="0">
                <a:solidFill>
                  <a:srgbClr val="FF0000"/>
                </a:solidFill>
              </a:rPr>
              <a:t>A cosa serve un Profilo di funzionamento su base ICF</a:t>
            </a:r>
            <a:r>
              <a:rPr lang="it-IT" sz="4800" b="1" dirty="0" smtClean="0">
                <a:solidFill>
                  <a:srgbClr val="FF0000"/>
                </a:solidFill>
              </a:rPr>
              <a:t>?</a:t>
            </a:r>
            <a:endParaRPr lang="it-IT" sz="4800" b="1" dirty="0"/>
          </a:p>
          <a:p>
            <a:endParaRPr lang="it-IT" sz="2400" dirty="0" smtClean="0">
              <a:solidFill>
                <a:srgbClr val="FF0000"/>
              </a:solidFill>
            </a:endParaRPr>
          </a:p>
          <a:p>
            <a:pPr algn="ctr"/>
            <a:r>
              <a:rPr lang="it-IT" sz="2400" dirty="0" smtClean="0"/>
              <a:t> </a:t>
            </a:r>
            <a:r>
              <a:rPr lang="it-IT" sz="2400" dirty="0">
                <a:solidFill>
                  <a:schemeClr val="accent1"/>
                </a:solidFill>
              </a:rPr>
              <a:t>La risposta la troviamo sempre nel </a:t>
            </a:r>
            <a:r>
              <a:rPr lang="it-IT" sz="2400" dirty="0" err="1">
                <a:solidFill>
                  <a:schemeClr val="accent1"/>
                </a:solidFill>
              </a:rPr>
              <a:t>D.Lgs.</a:t>
            </a:r>
            <a:r>
              <a:rPr lang="it-IT" sz="2400" dirty="0">
                <a:solidFill>
                  <a:schemeClr val="accent1"/>
                </a:solidFill>
              </a:rPr>
              <a:t> 66/2017 che </a:t>
            </a:r>
            <a:r>
              <a:rPr lang="it-IT" sz="2400" dirty="0" smtClean="0">
                <a:solidFill>
                  <a:schemeClr val="accent1"/>
                </a:solidFill>
              </a:rPr>
              <a:t>specifica </a:t>
            </a:r>
            <a:r>
              <a:rPr lang="it-IT" sz="2400" dirty="0">
                <a:solidFill>
                  <a:schemeClr val="accent1"/>
                </a:solidFill>
              </a:rPr>
              <a:t>come esso </a:t>
            </a:r>
            <a:r>
              <a:rPr lang="it-IT" sz="2400" dirty="0" smtClean="0">
                <a:solidFill>
                  <a:schemeClr val="accent1"/>
                </a:solidFill>
              </a:rPr>
              <a:t>sia </a:t>
            </a:r>
            <a:r>
              <a:rPr lang="it-IT" sz="2400" dirty="0">
                <a:solidFill>
                  <a:schemeClr val="accent1"/>
                </a:solidFill>
              </a:rPr>
              <a:t>propedeutico al PEI, poiché non si limita a descrivere l’individuo in quella che è la sua diversità, bensì restituisce un’immagine del suo funzionamento su profilo </a:t>
            </a:r>
            <a:r>
              <a:rPr lang="it-IT" sz="2400" dirty="0" err="1" smtClean="0">
                <a:solidFill>
                  <a:schemeClr val="accent1"/>
                </a:solidFill>
              </a:rPr>
              <a:t>biopsicosociale</a:t>
            </a:r>
            <a:r>
              <a:rPr lang="it-IT" sz="2400" dirty="0" smtClean="0">
                <a:solidFill>
                  <a:schemeClr val="accent1"/>
                </a:solidFill>
              </a:rPr>
              <a:t>, in ottica ecologica.</a:t>
            </a:r>
            <a:endParaRPr lang="it-IT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23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0629" y="670559"/>
            <a:ext cx="9553301" cy="5991498"/>
          </a:xfrm>
        </p:spPr>
        <p:txBody>
          <a:bodyPr>
            <a:normAutofit/>
          </a:bodyPr>
          <a:lstStyle/>
          <a:p>
            <a:pPr lvl="0" algn="ctr">
              <a:spcBef>
                <a:spcPts val="1000"/>
              </a:spcBef>
            </a:pPr>
            <a:r>
              <a:rPr lang="it-IT" sz="4900" dirty="0">
                <a:solidFill>
                  <a:srgbClr val="FF0000"/>
                </a:solidFill>
                <a:ea typeface="+mn-ea"/>
                <a:cs typeface="+mn-cs"/>
              </a:rPr>
              <a:t>PEI… </a:t>
            </a:r>
            <a:r>
              <a:rPr lang="it-IT" sz="4900" dirty="0" smtClean="0">
                <a:solidFill>
                  <a:srgbClr val="FF0000"/>
                </a:solidFill>
                <a:ea typeface="+mn-ea"/>
                <a:cs typeface="+mn-cs"/>
              </a:rPr>
              <a:t/>
            </a:r>
            <a:br>
              <a:rPr lang="it-IT" sz="4900" dirty="0" smtClean="0">
                <a:solidFill>
                  <a:srgbClr val="FF0000"/>
                </a:solidFill>
                <a:ea typeface="+mn-ea"/>
                <a:cs typeface="+mn-cs"/>
              </a:rPr>
            </a:br>
            <a:r>
              <a:rPr lang="it-IT" sz="4900" dirty="0" smtClean="0">
                <a:solidFill>
                  <a:srgbClr val="FF0000"/>
                </a:solidFill>
                <a:ea typeface="+mn-ea"/>
                <a:cs typeface="+mn-cs"/>
              </a:rPr>
              <a:t>ma </a:t>
            </a:r>
            <a:r>
              <a:rPr lang="it-IT" sz="4900" dirty="0">
                <a:solidFill>
                  <a:srgbClr val="FF0000"/>
                </a:solidFill>
                <a:ea typeface="+mn-ea"/>
                <a:cs typeface="+mn-cs"/>
              </a:rPr>
              <a:t>diamo un’occhiata a cosa succede prima</a:t>
            </a:r>
            <a:r>
              <a:rPr lang="it-IT" sz="2800" dirty="0">
                <a:solidFill>
                  <a:srgbClr val="FF0000"/>
                </a:solidFill>
                <a:ea typeface="+mn-ea"/>
                <a:cs typeface="+mn-cs"/>
              </a:rPr>
              <a:t/>
            </a:r>
            <a:br>
              <a:rPr lang="it-IT" sz="2800" dirty="0">
                <a:solidFill>
                  <a:srgbClr val="FF0000"/>
                </a:solidFill>
                <a:ea typeface="+mn-ea"/>
                <a:cs typeface="+mn-cs"/>
              </a:rPr>
            </a:br>
            <a:r>
              <a:rPr lang="it-IT" sz="2800" dirty="0" smtClean="0">
                <a:solidFill>
                  <a:srgbClr val="FF0000"/>
                </a:solidFill>
                <a:ea typeface="+mn-ea"/>
                <a:cs typeface="+mn-cs"/>
              </a:rPr>
              <a:t/>
            </a:r>
            <a:br>
              <a:rPr lang="it-IT" sz="2800" dirty="0" smtClean="0">
                <a:solidFill>
                  <a:srgbClr val="FF0000"/>
                </a:solidFill>
                <a:ea typeface="+mn-ea"/>
                <a:cs typeface="+mn-cs"/>
              </a:rPr>
            </a:br>
            <a:r>
              <a:rPr lang="it-IT" sz="2800" dirty="0">
                <a:solidFill>
                  <a:srgbClr val="FF0000"/>
                </a:solidFill>
                <a:ea typeface="+mn-ea"/>
                <a:cs typeface="+mn-cs"/>
              </a:rPr>
              <a:t> </a:t>
            </a:r>
            <a:r>
              <a:rPr lang="it-IT" sz="2800" dirty="0" smtClean="0">
                <a:solidFill>
                  <a:srgbClr val="FF0000"/>
                </a:solidFill>
                <a:ea typeface="+mn-ea"/>
                <a:cs typeface="+mn-cs"/>
              </a:rPr>
              <a:t> </a:t>
            </a:r>
            <a:r>
              <a:rPr lang="it-IT" sz="2400" dirty="0" smtClean="0">
                <a:ea typeface="+mn-ea"/>
                <a:cs typeface="+mn-cs"/>
              </a:rPr>
              <a:t>Quale </a:t>
            </a:r>
            <a:r>
              <a:rPr lang="it-IT" sz="2400" dirty="0">
                <a:ea typeface="+mn-ea"/>
                <a:cs typeface="+mn-cs"/>
              </a:rPr>
              <a:t>può essere il ruolo di ICF-CY nel definire un </a:t>
            </a:r>
            <a:br>
              <a:rPr lang="it-IT" sz="2400" dirty="0">
                <a:ea typeface="+mn-ea"/>
                <a:cs typeface="+mn-cs"/>
              </a:rPr>
            </a:br>
            <a:r>
              <a:rPr lang="it-IT" sz="2400" dirty="0" smtClean="0">
                <a:ea typeface="+mn-ea"/>
                <a:cs typeface="+mn-cs"/>
              </a:rPr>
              <a:t>   buon </a:t>
            </a:r>
            <a:r>
              <a:rPr lang="it-IT" sz="2400" dirty="0">
                <a:ea typeface="+mn-ea"/>
                <a:cs typeface="+mn-cs"/>
              </a:rPr>
              <a:t>Profilo di funzionamento</a:t>
            </a:r>
            <a:r>
              <a:rPr lang="it-IT" sz="2400" dirty="0" smtClean="0">
                <a:ea typeface="+mn-ea"/>
                <a:cs typeface="+mn-cs"/>
              </a:rPr>
              <a:t>?</a:t>
            </a:r>
            <a:br>
              <a:rPr lang="it-IT" sz="2400" dirty="0" smtClean="0">
                <a:ea typeface="+mn-ea"/>
                <a:cs typeface="+mn-cs"/>
              </a:rPr>
            </a:br>
            <a:r>
              <a:rPr lang="it-IT" sz="2400" dirty="0">
                <a:ea typeface="+mn-ea"/>
                <a:cs typeface="+mn-cs"/>
              </a:rPr>
              <a:t/>
            </a:r>
            <a:br>
              <a:rPr lang="it-IT" sz="2400" dirty="0">
                <a:ea typeface="+mn-ea"/>
                <a:cs typeface="+mn-cs"/>
              </a:rPr>
            </a:br>
            <a:r>
              <a:rPr lang="it-IT" sz="2400" dirty="0" smtClean="0">
                <a:ea typeface="+mn-ea"/>
                <a:cs typeface="+mn-cs"/>
              </a:rPr>
              <a:t>   • </a:t>
            </a:r>
            <a:r>
              <a:rPr lang="it-IT" sz="2400" dirty="0">
                <a:ea typeface="+mn-ea"/>
                <a:cs typeface="+mn-cs"/>
              </a:rPr>
              <a:t>Fornire una </a:t>
            </a:r>
            <a:r>
              <a:rPr lang="it-IT" sz="2400" dirty="0">
                <a:solidFill>
                  <a:srgbClr val="FF0000"/>
                </a:solidFill>
                <a:ea typeface="+mn-ea"/>
                <a:cs typeface="+mn-cs"/>
              </a:rPr>
              <a:t>descrizione</a:t>
            </a:r>
            <a:r>
              <a:rPr lang="it-IT" sz="2400" dirty="0">
                <a:ea typeface="+mn-ea"/>
                <a:cs typeface="+mn-cs"/>
              </a:rPr>
              <a:t> comprensibile a tutti</a:t>
            </a:r>
            <a:br>
              <a:rPr lang="it-IT" sz="2400" dirty="0">
                <a:ea typeface="+mn-ea"/>
                <a:cs typeface="+mn-cs"/>
              </a:rPr>
            </a:br>
            <a:r>
              <a:rPr lang="it-IT" sz="2400" dirty="0" smtClean="0">
                <a:ea typeface="+mn-ea"/>
                <a:cs typeface="+mn-cs"/>
              </a:rPr>
              <a:t>   • </a:t>
            </a:r>
            <a:r>
              <a:rPr lang="it-IT" sz="2400" dirty="0">
                <a:ea typeface="+mn-ea"/>
                <a:cs typeface="+mn-cs"/>
              </a:rPr>
              <a:t>Comprende mettendo in relazione variabili </a:t>
            </a:r>
            <a:r>
              <a:rPr lang="it-IT" sz="2400" dirty="0" err="1" smtClean="0">
                <a:ea typeface="+mn-ea"/>
                <a:cs typeface="+mn-cs"/>
              </a:rPr>
              <a:t>bio</a:t>
            </a:r>
            <a:r>
              <a:rPr lang="it-IT" sz="2400" dirty="0" smtClean="0">
                <a:ea typeface="+mn-ea"/>
                <a:cs typeface="+mn-cs"/>
              </a:rPr>
              <a:t>-</a:t>
            </a:r>
            <a:r>
              <a:rPr lang="it-IT" sz="2400" dirty="0" err="1" smtClean="0">
                <a:ea typeface="+mn-ea"/>
                <a:cs typeface="+mn-cs"/>
              </a:rPr>
              <a:t>psico</a:t>
            </a:r>
            <a:r>
              <a:rPr lang="it-IT" sz="2400" dirty="0" smtClean="0">
                <a:ea typeface="+mn-ea"/>
                <a:cs typeface="+mn-cs"/>
              </a:rPr>
              <a:t>-</a:t>
            </a:r>
            <a:r>
              <a:rPr lang="it-IT" sz="2400" dirty="0" smtClean="0"/>
              <a:t>sociali</a:t>
            </a:r>
            <a:r>
              <a:rPr lang="it-IT" sz="2400" dirty="0">
                <a:ea typeface="+mn-ea"/>
                <a:cs typeface="+mn-cs"/>
              </a:rPr>
              <a:t/>
            </a:r>
            <a:br>
              <a:rPr lang="it-IT" sz="2400" dirty="0">
                <a:ea typeface="+mn-ea"/>
                <a:cs typeface="+mn-cs"/>
              </a:rPr>
            </a:br>
            <a:r>
              <a:rPr lang="it-IT" sz="2400" dirty="0">
                <a:ea typeface="+mn-ea"/>
                <a:cs typeface="+mn-cs"/>
              </a:rPr>
              <a:t>• Rilevatore di </a:t>
            </a:r>
            <a:r>
              <a:rPr lang="it-IT" sz="2400" dirty="0" smtClean="0">
                <a:ea typeface="+mn-ea"/>
                <a:cs typeface="+mn-cs"/>
              </a:rPr>
              <a:t>contesti: facilitanti</a:t>
            </a:r>
            <a:r>
              <a:rPr lang="it-IT" sz="2400" dirty="0">
                <a:ea typeface="+mn-ea"/>
                <a:cs typeface="+mn-cs"/>
              </a:rPr>
              <a:t>, </a:t>
            </a:r>
            <a:r>
              <a:rPr lang="it-IT" sz="2400" dirty="0" err="1">
                <a:ea typeface="+mn-ea"/>
                <a:cs typeface="+mn-cs"/>
              </a:rPr>
              <a:t>barrieranti</a:t>
            </a:r>
            <a:r>
              <a:rPr lang="it-IT" sz="2400" dirty="0">
                <a:ea typeface="+mn-ea"/>
                <a:cs typeface="+mn-cs"/>
              </a:rPr>
              <a:t> o </a:t>
            </a:r>
            <a:br>
              <a:rPr lang="it-IT" sz="2400" dirty="0">
                <a:ea typeface="+mn-ea"/>
                <a:cs typeface="+mn-cs"/>
              </a:rPr>
            </a:br>
            <a:r>
              <a:rPr lang="it-IT" sz="2400" dirty="0" smtClean="0">
                <a:ea typeface="+mn-ea"/>
                <a:cs typeface="+mn-cs"/>
              </a:rPr>
              <a:t>    ambivalenti</a:t>
            </a:r>
            <a:r>
              <a:rPr lang="it-IT" sz="2400" dirty="0">
                <a:ea typeface="+mn-ea"/>
                <a:cs typeface="+mn-cs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8012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Barriere e facilitatori…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5380" y="1402943"/>
            <a:ext cx="8596668" cy="3880773"/>
          </a:xfrm>
        </p:spPr>
        <p:txBody>
          <a:bodyPr>
            <a:normAutofit/>
          </a:bodyPr>
          <a:lstStyle/>
          <a:p>
            <a:r>
              <a:rPr lang="it-IT" sz="2400" dirty="0">
                <a:solidFill>
                  <a:srgbClr val="FF0000"/>
                </a:solidFill>
              </a:rPr>
              <a:t>Barriere e facilitatori </a:t>
            </a:r>
            <a:r>
              <a:rPr lang="it-IT" sz="2400" dirty="0"/>
              <a:t>sono costituiti dai fattori contestuali che si distinguono in fattori personali e fattori ambientali. Questi due fattori sono in rapporto con le Funzioni del Corpo, le Attività Personali e la Partecipazione sociale e li rendono possibili ovvero ne migliorano il funzionamento (facilitatori) oppure lo ostacolano (barriere).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8640" y="3827207"/>
            <a:ext cx="4028803" cy="2913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85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90249" y="279628"/>
            <a:ext cx="8596668" cy="1320800"/>
          </a:xfrm>
        </p:spPr>
        <p:txBody>
          <a:bodyPr/>
          <a:lstStyle/>
          <a:p>
            <a:pPr algn="ctr">
              <a:spcAft>
                <a:spcPts val="0"/>
              </a:spcAft>
            </a:pPr>
            <a:r>
              <a:rPr lang="it-IT" sz="4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Composizione del GLO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16672" y="1080726"/>
            <a:ext cx="8596668" cy="3177765"/>
          </a:xfrm>
        </p:spPr>
        <p:txBody>
          <a:bodyPr>
            <a:normAutofit/>
          </a:bodyPr>
          <a:lstStyle/>
          <a:p>
            <a:r>
              <a:rPr lang="it-IT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Il GLO è composto dal team dei docenti contitolari o dal consiglio di classe, ivi compreso l’insegnante specializzato per il sostegno didattico, e presieduto dal dirigente scolastico o da un suo delegato. I genitori dell’alunno con disabilità - o chi esercita la responsabilità </a:t>
            </a:r>
            <a:r>
              <a:rPr lang="it-IT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genitoriale.</a:t>
            </a:r>
          </a:p>
          <a:p>
            <a:r>
              <a:rPr lang="it-IT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Tra le figure esterne al contesto scolastico, possono prendere parte al GLO: </a:t>
            </a:r>
            <a:r>
              <a:rPr lang="it-IT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it-IT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specialisti e terapisti dell'ASL; </a:t>
            </a:r>
            <a:r>
              <a:rPr lang="it-IT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it-IT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specialisti e terapisti privati segnalati dalla </a:t>
            </a:r>
            <a:r>
              <a:rPr lang="it-IT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famiglia.</a:t>
            </a:r>
            <a:endParaRPr lang="it-IT" sz="2400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189" y="4447469"/>
            <a:ext cx="2737756" cy="2217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64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7383" y="609600"/>
            <a:ext cx="9744891" cy="5695406"/>
          </a:xfrm>
        </p:spPr>
        <p:txBody>
          <a:bodyPr/>
          <a:lstStyle/>
          <a:p>
            <a:pPr algn="ctr"/>
            <a:r>
              <a:rPr lang="it-IT" b="1" dirty="0"/>
              <a:t>Il </a:t>
            </a:r>
            <a:r>
              <a:rPr lang="it-IT" b="1" dirty="0" err="1"/>
              <a:t>DLgs</a:t>
            </a:r>
            <a:r>
              <a:rPr lang="it-IT" b="1" dirty="0"/>
              <a:t> 66 fa riferimento ad un nuovo PEI. 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Quali </a:t>
            </a:r>
            <a:r>
              <a:rPr lang="it-IT" b="1" dirty="0"/>
              <a:t>le </a:t>
            </a:r>
            <a:r>
              <a:rPr lang="it-IT" b="1" dirty="0" smtClean="0"/>
              <a:t>novità?</a:t>
            </a:r>
            <a:r>
              <a:rPr lang="it-IT" b="1" dirty="0"/>
              <a:t/>
            </a:r>
            <a:br>
              <a:rPr lang="it-IT" b="1" dirty="0"/>
            </a:b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i="1" dirty="0" smtClean="0"/>
              <a:t>Parallelismo </a:t>
            </a:r>
            <a:r>
              <a:rPr lang="it-IT" b="1" i="1" dirty="0"/>
              <a:t>tra vecchio e nuovo </a:t>
            </a:r>
            <a:r>
              <a:rPr lang="it-IT" b="1" i="1" dirty="0" smtClean="0"/>
              <a:t>PEI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105396"/>
              </p:ext>
            </p:extLst>
          </p:nvPr>
        </p:nvGraphicFramePr>
        <p:xfrm>
          <a:off x="911496" y="3166774"/>
          <a:ext cx="8496664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332">
                  <a:extLst>
                    <a:ext uri="{9D8B030D-6E8A-4147-A177-3AD203B41FA5}">
                      <a16:colId xmlns:a16="http://schemas.microsoft.com/office/drawing/2014/main" val="392950134"/>
                    </a:ext>
                  </a:extLst>
                </a:gridCol>
                <a:gridCol w="4248332">
                  <a:extLst>
                    <a:ext uri="{9D8B030D-6E8A-4147-A177-3AD203B41FA5}">
                      <a16:colId xmlns:a16="http://schemas.microsoft.com/office/drawing/2014/main" val="1698711442"/>
                    </a:ext>
                  </a:extLst>
                </a:gridCol>
              </a:tblGrid>
              <a:tr h="2789888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Vecchio PEI (DPR del 24/02/1994)</a:t>
                      </a:r>
                    </a:p>
                    <a:p>
                      <a:r>
                        <a:rPr lang="it-IT" dirty="0" smtClean="0"/>
                        <a:t>Assi:</a:t>
                      </a:r>
                    </a:p>
                    <a:p>
                      <a:r>
                        <a:rPr lang="it-IT" dirty="0" smtClean="0"/>
                        <a:t>• cognitivo</a:t>
                      </a:r>
                    </a:p>
                    <a:p>
                      <a:r>
                        <a:rPr lang="it-IT" dirty="0" smtClean="0"/>
                        <a:t>• affettivo-relazionale</a:t>
                      </a:r>
                    </a:p>
                    <a:p>
                      <a:r>
                        <a:rPr lang="it-IT" dirty="0" smtClean="0"/>
                        <a:t>• linguistico-comunicazionale</a:t>
                      </a:r>
                    </a:p>
                    <a:p>
                      <a:r>
                        <a:rPr lang="it-IT" dirty="0" smtClean="0"/>
                        <a:t>• sensoriale</a:t>
                      </a:r>
                    </a:p>
                    <a:p>
                      <a:r>
                        <a:rPr lang="it-IT" dirty="0" smtClean="0"/>
                        <a:t>• motorio-prassico</a:t>
                      </a:r>
                    </a:p>
                    <a:p>
                      <a:r>
                        <a:rPr lang="it-IT" dirty="0" smtClean="0"/>
                        <a:t>• neuropsicologico</a:t>
                      </a:r>
                    </a:p>
                    <a:p>
                      <a:r>
                        <a:rPr lang="it-IT" dirty="0" smtClean="0"/>
                        <a:t>• autonomia</a:t>
                      </a:r>
                    </a:p>
                    <a:p>
                      <a:r>
                        <a:rPr lang="it-IT" dirty="0" smtClean="0"/>
                        <a:t>• apprendimento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Le dimensioni del nuovo PEI (</a:t>
                      </a:r>
                      <a:r>
                        <a:rPr lang="it-IT" dirty="0" err="1" smtClean="0"/>
                        <a:t>DLgs</a:t>
                      </a:r>
                      <a:r>
                        <a:rPr lang="it-IT" dirty="0" smtClean="0"/>
                        <a:t>. </a:t>
                      </a:r>
                    </a:p>
                    <a:p>
                      <a:r>
                        <a:rPr lang="it-IT" dirty="0" smtClean="0"/>
                        <a:t>66/2017):</a:t>
                      </a:r>
                    </a:p>
                    <a:p>
                      <a:r>
                        <a:rPr lang="it-IT" dirty="0" smtClean="0"/>
                        <a:t>• relazione</a:t>
                      </a:r>
                    </a:p>
                    <a:p>
                      <a:r>
                        <a:rPr lang="it-IT" dirty="0" smtClean="0"/>
                        <a:t>• socializzazione</a:t>
                      </a:r>
                    </a:p>
                    <a:p>
                      <a:r>
                        <a:rPr lang="it-IT" dirty="0" smtClean="0"/>
                        <a:t>• comunicazione</a:t>
                      </a:r>
                    </a:p>
                    <a:p>
                      <a:r>
                        <a:rPr lang="it-IT" dirty="0" smtClean="0"/>
                        <a:t>• interazione</a:t>
                      </a:r>
                    </a:p>
                    <a:p>
                      <a:r>
                        <a:rPr lang="it-IT" dirty="0" smtClean="0"/>
                        <a:t>• orientamento </a:t>
                      </a:r>
                    </a:p>
                    <a:p>
                      <a:r>
                        <a:rPr lang="it-IT" dirty="0" smtClean="0"/>
                        <a:t>• autonomie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0655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439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faccettatur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727</TotalTime>
  <Words>1254</Words>
  <Application>Microsoft Office PowerPoint</Application>
  <PresentationFormat>Widescreen</PresentationFormat>
  <Paragraphs>165</Paragraphs>
  <Slides>22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8" baseType="lpstr">
      <vt:lpstr>Arial</vt:lpstr>
      <vt:lpstr>Symbol</vt:lpstr>
      <vt:lpstr>Times New Roman</vt:lpstr>
      <vt:lpstr>Trebuchet MS</vt:lpstr>
      <vt:lpstr>Wingdings 3</vt:lpstr>
      <vt:lpstr>Sfaccettatura</vt:lpstr>
      <vt:lpstr>«Progetto Educativo        Individualizzato»</vt:lpstr>
      <vt:lpstr>Presentazione standard di PowerPoint</vt:lpstr>
      <vt:lpstr>COSA CAMBIA…</vt:lpstr>
      <vt:lpstr>   PEI  Il DLgs. 66/2017 prevede:  la fase dell’accertamento della disabilità (DC)  segua la stesura del Profilo di funzionamento (PF) utilizzando ICF-CY da parte di una Unità di Valutazione Multidisciplinare (UVM) composta da:  • specialista della condizione specifica dell’alunno  • neuropsichiatra  • terapista della riabilitazione  • assistente sociale.  A questa stesura collaborano anche i familiari e un docente della scuola dell’alunno. </vt:lpstr>
      <vt:lpstr>Presentazione standard di PowerPoint</vt:lpstr>
      <vt:lpstr>PEI…  ma diamo un’occhiata a cosa succede prima    Quale può essere il ruolo di ICF-CY nel definire un     buon Profilo di funzionamento?     • Fornire una descrizione comprensibile a tutti    • Comprende mettendo in relazione variabili bio-psico-sociali • Rilevatore di contesti: facilitanti, barrieranti o      ambivalenti. </vt:lpstr>
      <vt:lpstr>Barriere e facilitatori…</vt:lpstr>
      <vt:lpstr>Composizione del GLO </vt:lpstr>
      <vt:lpstr>Il DLgs 66 fa riferimento ad un nuovo PEI.  Quali le novità?  Parallelismo tra vecchio e nuovo PEI </vt:lpstr>
      <vt:lpstr>Parallelismo tra vecchio e nuovo PEI</vt:lpstr>
      <vt:lpstr>Presentazione standard di PowerPoint</vt:lpstr>
      <vt:lpstr>Presentazione standard di PowerPoint</vt:lpstr>
      <vt:lpstr>Presentazione standard di PowerPoint</vt:lpstr>
      <vt:lpstr>IL MODELLO NAZIONALE DI PEI</vt:lpstr>
      <vt:lpstr>Modello Nuovo PEI</vt:lpstr>
      <vt:lpstr>Sezione 2 Elementi generali desunti dal Profilo di Funzionamento</vt:lpstr>
      <vt:lpstr>Sezione 5 Per ogni dimensione bisogna individuare: </vt:lpstr>
      <vt:lpstr>Il PEI inoltre esplicita: </vt:lpstr>
      <vt:lpstr>Presentazione standard di PowerPoint</vt:lpstr>
      <vt:lpstr>Verifica degli esiti   Sezione 11</vt:lpstr>
      <vt:lpstr>VERIFICA conclusiva degli esiti del PEI</vt:lpstr>
      <vt:lpstr>Sezione 12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Asus</dc:creator>
  <cp:lastModifiedBy>Asus</cp:lastModifiedBy>
  <cp:revision>65</cp:revision>
  <dcterms:created xsi:type="dcterms:W3CDTF">2021-05-13T18:24:03Z</dcterms:created>
  <dcterms:modified xsi:type="dcterms:W3CDTF">2021-05-29T20:44:27Z</dcterms:modified>
</cp:coreProperties>
</file>