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8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97730" y="296091"/>
            <a:ext cx="9738117" cy="1320800"/>
          </a:xfrm>
        </p:spPr>
        <p:txBody>
          <a:bodyPr/>
          <a:lstStyle/>
          <a:p>
            <a:pPr algn="ctr"/>
            <a:r>
              <a:rPr lang="it-IT" dirty="0"/>
              <a:t>Il modello </a:t>
            </a:r>
            <a:r>
              <a:rPr lang="it-IT" dirty="0" err="1"/>
              <a:t>bio</a:t>
            </a:r>
            <a:r>
              <a:rPr lang="it-IT" dirty="0"/>
              <a:t>-</a:t>
            </a:r>
            <a:r>
              <a:rPr lang="it-IT" dirty="0" err="1"/>
              <a:t>psico</a:t>
            </a:r>
            <a:r>
              <a:rPr lang="it-IT" dirty="0"/>
              <a:t>-sociale alla </a:t>
            </a:r>
            <a:r>
              <a:rPr lang="it-IT" dirty="0" smtClean="0"/>
              <a:t>base dell'ICF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>
            <a:off x="3789692" y="2656113"/>
            <a:ext cx="1963271" cy="505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Cos’è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895758" y="3622766"/>
            <a:ext cx="7611291" cy="507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Modello bio-psico-sociale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916057" y="4591166"/>
            <a:ext cx="7644470" cy="4706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ICF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916056" y="5581197"/>
            <a:ext cx="7590993" cy="523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Funzionamento umano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983" y="875982"/>
            <a:ext cx="1517352" cy="169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6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991" y="1057502"/>
            <a:ext cx="8596668" cy="1016000"/>
          </a:xfrm>
        </p:spPr>
        <p:txBody>
          <a:bodyPr/>
          <a:lstStyle/>
          <a:p>
            <a:pPr algn="ctr"/>
            <a:r>
              <a:rPr lang="it-IT" dirty="0"/>
              <a:t>Il significato di ‘‘</a:t>
            </a:r>
            <a:r>
              <a:rPr lang="it-IT" b="1" dirty="0"/>
              <a:t>salute</a:t>
            </a:r>
            <a:r>
              <a:rPr lang="it-IT" dirty="0"/>
              <a:t>’’ nell’ICF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155084"/>
              </p:ext>
            </p:extLst>
          </p:nvPr>
        </p:nvGraphicFramePr>
        <p:xfrm>
          <a:off x="677690" y="2352177"/>
          <a:ext cx="859631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3150983172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6229172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‘‘uno stato di completo benessere fisico, mentale e sociale e non semplice assenza di malattia’’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260033"/>
                  </a:ext>
                </a:extLst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5995737" y="2556555"/>
            <a:ext cx="1837509" cy="1410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MENTALE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5185839" y="3492137"/>
            <a:ext cx="1619795" cy="12017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SOCIALE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6662056" y="3492137"/>
            <a:ext cx="1872343" cy="1341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FISICO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5329646" y="4972595"/>
            <a:ext cx="3518263" cy="1271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La salute è un concetto positivo che valorizza le risorse personali e sociali, come pure le capacità fisiche». </a:t>
            </a:r>
          </a:p>
        </p:txBody>
      </p:sp>
    </p:spTree>
    <p:extLst>
      <p:ext uri="{BB962C8B-B14F-4D97-AF65-F5344CB8AC3E}">
        <p14:creationId xmlns:p14="http://schemas.microsoft.com/office/powerpoint/2010/main" val="3724333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5552" y="1097280"/>
            <a:ext cx="8596668" cy="1320800"/>
          </a:xfrm>
        </p:spPr>
        <p:txBody>
          <a:bodyPr/>
          <a:lstStyle/>
          <a:p>
            <a:pPr algn="ctr"/>
            <a:r>
              <a:rPr lang="it-IT" dirty="0"/>
              <a:t>L’ICF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469995"/>
              </p:ext>
            </p:extLst>
          </p:nvPr>
        </p:nvGraphicFramePr>
        <p:xfrm>
          <a:off x="677863" y="2160588"/>
          <a:ext cx="4286023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023">
                  <a:extLst>
                    <a:ext uri="{9D8B030D-6E8A-4147-A177-3AD203B41FA5}">
                      <a16:colId xmlns:a16="http://schemas.microsoft.com/office/drawing/2014/main" val="380215989"/>
                    </a:ext>
                  </a:extLst>
                </a:gridCol>
              </a:tblGrid>
              <a:tr h="533838">
                <a:tc>
                  <a:txBody>
                    <a:bodyPr/>
                    <a:lstStyle/>
                    <a:p>
                      <a:r>
                        <a:rPr lang="it-IT" dirty="0" smtClean="0"/>
                        <a:t>Parti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285161"/>
                  </a:ext>
                </a:extLst>
              </a:tr>
              <a:tr h="53383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Funzionamento e Disabilità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it-IT" dirty="0" smtClean="0"/>
                    </a:p>
                    <a:p>
                      <a:pPr marL="342900" indent="-342900">
                        <a:buAutoNum type="arabicPeriod"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62108"/>
                  </a:ext>
                </a:extLst>
              </a:tr>
              <a:tr h="533838">
                <a:tc>
                  <a:txBody>
                    <a:bodyPr/>
                    <a:lstStyle/>
                    <a:p>
                      <a:r>
                        <a:rPr lang="it-IT" dirty="0" smtClean="0"/>
                        <a:t>2. Fattori Contestuali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744458"/>
                  </a:ext>
                </a:extLst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47765"/>
              </p:ext>
            </p:extLst>
          </p:nvPr>
        </p:nvGraphicFramePr>
        <p:xfrm>
          <a:off x="5033554" y="2160588"/>
          <a:ext cx="4119155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155">
                  <a:extLst>
                    <a:ext uri="{9D8B030D-6E8A-4147-A177-3AD203B41FA5}">
                      <a16:colId xmlns:a16="http://schemas.microsoft.com/office/drawing/2014/main" val="3925157308"/>
                    </a:ext>
                  </a:extLst>
                </a:gridCol>
              </a:tblGrid>
              <a:tr h="400307">
                <a:tc>
                  <a:txBody>
                    <a:bodyPr/>
                    <a:lstStyle/>
                    <a:p>
                      <a:r>
                        <a:rPr lang="it-IT" dirty="0" smtClean="0"/>
                        <a:t>Componenti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04098"/>
                  </a:ext>
                </a:extLst>
              </a:tr>
              <a:tr h="40030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Funzioni corporee e Strutture corporee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 Attività e Partecipazione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48085"/>
                  </a:ext>
                </a:extLst>
              </a:tr>
              <a:tr h="40030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Fattori ambientali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it-IT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it-IT" dirty="0" smtClean="0"/>
                        <a:t>2. Fattori personali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434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799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Descrizioni delle Componenti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942690"/>
              </p:ext>
            </p:extLst>
          </p:nvPr>
        </p:nvGraphicFramePr>
        <p:xfrm>
          <a:off x="531224" y="1672046"/>
          <a:ext cx="8569234" cy="493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3351">
                  <a:extLst>
                    <a:ext uri="{9D8B030D-6E8A-4147-A177-3AD203B41FA5}">
                      <a16:colId xmlns:a16="http://schemas.microsoft.com/office/drawing/2014/main" val="1573614747"/>
                    </a:ext>
                  </a:extLst>
                </a:gridCol>
                <a:gridCol w="4295883">
                  <a:extLst>
                    <a:ext uri="{9D8B030D-6E8A-4147-A177-3AD203B41FA5}">
                      <a16:colId xmlns:a16="http://schemas.microsoft.com/office/drawing/2014/main" val="2311333061"/>
                    </a:ext>
                  </a:extLst>
                </a:gridCol>
              </a:tblGrid>
              <a:tr h="314881">
                <a:tc>
                  <a:txBody>
                    <a:bodyPr/>
                    <a:lstStyle/>
                    <a:p>
                      <a:r>
                        <a:rPr lang="it-IT" dirty="0" smtClean="0"/>
                        <a:t>Componenti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Descrizione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000813"/>
                  </a:ext>
                </a:extLst>
              </a:tr>
              <a:tr h="551042">
                <a:tc>
                  <a:txBody>
                    <a:bodyPr/>
                    <a:lstStyle/>
                    <a:p>
                      <a:r>
                        <a:rPr lang="it-IT" dirty="0" smtClean="0"/>
                        <a:t>Funzioni corporee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Funzioni fisiologiche dei sistemi corporei incluse quelle psicologiche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734998"/>
                  </a:ext>
                </a:extLst>
              </a:tr>
              <a:tr h="314881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corporee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Parti strutturali o anatomiche del corpo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209209"/>
                  </a:ext>
                </a:extLst>
              </a:tr>
              <a:tr h="1023365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Esecuzione di un compito o di un’azione da parte di un individuo: rappresenta la prospettiva individuale del funzionamento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77894"/>
                  </a:ext>
                </a:extLst>
              </a:tr>
              <a:tr h="787203">
                <a:tc>
                  <a:txBody>
                    <a:bodyPr/>
                    <a:lstStyle/>
                    <a:p>
                      <a:r>
                        <a:rPr lang="it-IT" dirty="0" smtClean="0"/>
                        <a:t>Partecipazione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Coinvolgimento di una persona in una situazione di vita: rappresenta la prospettiva sociale del funzionamento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431838"/>
                  </a:ext>
                </a:extLst>
              </a:tr>
              <a:tr h="82160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028496"/>
                  </a:ext>
                </a:extLst>
              </a:tr>
              <a:tr h="314881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7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23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390582"/>
              </p:ext>
            </p:extLst>
          </p:nvPr>
        </p:nvGraphicFramePr>
        <p:xfrm>
          <a:off x="695325" y="931863"/>
          <a:ext cx="8596314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7">
                  <a:extLst>
                    <a:ext uri="{9D8B030D-6E8A-4147-A177-3AD203B41FA5}">
                      <a16:colId xmlns:a16="http://schemas.microsoft.com/office/drawing/2014/main" val="1164504865"/>
                    </a:ext>
                  </a:extLst>
                </a:gridCol>
                <a:gridCol w="4298157">
                  <a:extLst>
                    <a:ext uri="{9D8B030D-6E8A-4147-A177-3AD203B41FA5}">
                      <a16:colId xmlns:a16="http://schemas.microsoft.com/office/drawing/2014/main" val="3463352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Fattori ambientali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Si riferiscono agli aspetti del mondo esterno ed estrinseco che formano il contesto della vita di un individuo e, come tali, hanno un impatto sul funzionamento della persona. I fattori ambientali includono l’ambiente fisico e le sue caratteristiche, il mondo fisico creato dall’uomo, altre persone in diverse relazioni e ruoli, atteggiamenti e valori, sistemi sociali e servizi, e politiche, regole e leggi.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899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Fattori personali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Sono fattori contestuali correlati all’individuo. Non sono attualmente classificati nell’ICF, ma possono essere inseriti dagli utilizzatori nelle loro applicazioni della classificazione.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26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913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Come sono contrassegnate le componenti?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48209"/>
              </p:ext>
            </p:extLst>
          </p:nvPr>
        </p:nvGraphicFramePr>
        <p:xfrm>
          <a:off x="2185851" y="2180908"/>
          <a:ext cx="5747658" cy="313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7658">
                  <a:extLst>
                    <a:ext uri="{9D8B030D-6E8A-4147-A177-3AD203B41FA5}">
                      <a16:colId xmlns:a16="http://schemas.microsoft.com/office/drawing/2014/main" val="93206742"/>
                    </a:ext>
                  </a:extLst>
                </a:gridCol>
              </a:tblGrid>
              <a:tr h="78283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b = Funzioni corporee</a:t>
                      </a:r>
                    </a:p>
                    <a:p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247485"/>
                  </a:ext>
                </a:extLst>
              </a:tr>
              <a:tr h="78283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c= Strutture corporee</a:t>
                      </a:r>
                    </a:p>
                    <a:p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25193"/>
                  </a:ext>
                </a:extLst>
              </a:tr>
              <a:tr h="782830">
                <a:tc>
                  <a:txBody>
                    <a:bodyPr/>
                    <a:lstStyle/>
                    <a:p>
                      <a:r>
                        <a:rPr lang="it-IT" dirty="0" smtClean="0"/>
                        <a:t>d= Attività e Partecipazione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416980"/>
                  </a:ext>
                </a:extLst>
              </a:tr>
              <a:tr h="782830">
                <a:tc>
                  <a:txBody>
                    <a:bodyPr/>
                    <a:lstStyle/>
                    <a:p>
                      <a:r>
                        <a:rPr lang="it-IT" dirty="0" smtClean="0"/>
                        <a:t>e = Fattori ambientali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10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27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/>
              <a:t>Il modello </a:t>
            </a:r>
            <a:r>
              <a:rPr lang="it-IT" sz="4800" dirty="0" err="1"/>
              <a:t>bio</a:t>
            </a:r>
            <a:r>
              <a:rPr lang="it-IT" sz="4800" dirty="0"/>
              <a:t>-</a:t>
            </a:r>
            <a:r>
              <a:rPr lang="it-IT" sz="4800" dirty="0" err="1"/>
              <a:t>psico</a:t>
            </a:r>
            <a:r>
              <a:rPr lang="it-IT" sz="4800" dirty="0"/>
              <a:t>-sociale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7928" y="1690325"/>
            <a:ext cx="8596668" cy="3880773"/>
          </a:xfrm>
        </p:spPr>
        <p:txBody>
          <a:bodyPr/>
          <a:lstStyle/>
          <a:p>
            <a:r>
              <a:rPr lang="it-IT" sz="2400" dirty="0"/>
              <a:t>Permette una visione a </a:t>
            </a:r>
            <a:r>
              <a:rPr lang="it-IT" sz="2400" dirty="0" smtClean="0"/>
              <a:t>360°. </a:t>
            </a:r>
          </a:p>
          <a:p>
            <a:r>
              <a:rPr lang="it-IT" dirty="0" smtClean="0"/>
              <a:t> </a:t>
            </a:r>
            <a:r>
              <a:rPr lang="it-IT" sz="2400" dirty="0"/>
              <a:t>Rappresenta il riferimento per la promozione dell’inclusione scolastica per l’elaborazione del Profilo di funzionamento, quale nucleo portante del Progetto Educativo Individualizzato.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044" y="3721825"/>
            <a:ext cx="24003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2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5379" y="60960"/>
            <a:ext cx="8596668" cy="1320800"/>
          </a:xfrm>
        </p:spPr>
        <p:txBody>
          <a:bodyPr/>
          <a:lstStyle/>
          <a:p>
            <a:pPr algn="ctr"/>
            <a:r>
              <a:rPr lang="it-IT" dirty="0" smtClean="0"/>
              <a:t>CONSIDERA…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513805" y="721360"/>
            <a:ext cx="2429691" cy="17765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</a:t>
            </a:r>
            <a:r>
              <a:rPr lang="it-IT" sz="2800" dirty="0" smtClean="0"/>
              <a:t>’aspetto </a:t>
            </a:r>
            <a:r>
              <a:rPr lang="it-IT" sz="2800" dirty="0"/>
              <a:t>medico</a:t>
            </a:r>
          </a:p>
        </p:txBody>
      </p:sp>
      <p:sp>
        <p:nvSpPr>
          <p:cNvPr id="5" name="Ovale 4"/>
          <p:cNvSpPr/>
          <p:nvPr/>
        </p:nvSpPr>
        <p:spPr>
          <a:xfrm>
            <a:off x="2827415" y="2604088"/>
            <a:ext cx="2760617" cy="1724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</a:t>
            </a:r>
            <a:r>
              <a:rPr lang="it-IT" sz="2800" dirty="0" smtClean="0"/>
              <a:t>’aspetto </a:t>
            </a:r>
            <a:r>
              <a:rPr lang="it-IT" sz="2800" dirty="0"/>
              <a:t>psicologico</a:t>
            </a:r>
          </a:p>
        </p:txBody>
      </p:sp>
      <p:sp>
        <p:nvSpPr>
          <p:cNvPr id="6" name="Ovale 5"/>
          <p:cNvSpPr/>
          <p:nvPr/>
        </p:nvSpPr>
        <p:spPr>
          <a:xfrm>
            <a:off x="4841339" y="4302035"/>
            <a:ext cx="3222171" cy="2386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</a:t>
            </a:r>
            <a:r>
              <a:rPr lang="it-IT" sz="2800" dirty="0" smtClean="0"/>
              <a:t>’aspetto </a:t>
            </a:r>
            <a:r>
              <a:rPr lang="it-IT" sz="2800" dirty="0"/>
              <a:t>familiare e </a:t>
            </a:r>
          </a:p>
          <a:p>
            <a:pPr algn="ctr"/>
            <a:r>
              <a:rPr lang="it-IT" sz="2800" dirty="0"/>
              <a:t>sociale della persona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601" y="1029289"/>
            <a:ext cx="1247123" cy="116068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467" y="4974227"/>
            <a:ext cx="1211580" cy="121158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546" y="2766421"/>
            <a:ext cx="1152435" cy="115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5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L'ICF La Classificazione Internazionale del Funzionamento, Disabilità e Salute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/>
              <a:t>È uno strumento per descrivere lo stato di salute delle persone in relazione ai loro ambiti esistenziali (sociale, familiare, lavorativo) al fine di cogliere le difficoltà che nel contesto socio-culturale di riferimento possono causare disabilità. È innovativo sia per come è stato concepito sia per come è stato costruito. Lo scopo è quello di fornire un linguaggio standard e unificato per la descrizione della salute e degli stati ad essa correlati. </a:t>
            </a:r>
          </a:p>
        </p:txBody>
      </p:sp>
      <p:sp>
        <p:nvSpPr>
          <p:cNvPr id="4" name="Ovale 3"/>
          <p:cNvSpPr/>
          <p:nvPr/>
        </p:nvSpPr>
        <p:spPr>
          <a:xfrm>
            <a:off x="3979816" y="2351314"/>
            <a:ext cx="2360023" cy="9318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Che cos’è?</a:t>
            </a:r>
          </a:p>
        </p:txBody>
      </p:sp>
    </p:spTree>
    <p:extLst>
      <p:ext uri="{BB962C8B-B14F-4D97-AF65-F5344CB8AC3E}">
        <p14:creationId xmlns:p14="http://schemas.microsoft.com/office/powerpoint/2010/main" val="301227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Quali sono i concetti fondamentali dell’ICF?</a:t>
            </a:r>
          </a:p>
        </p:txBody>
      </p:sp>
      <p:sp>
        <p:nvSpPr>
          <p:cNvPr id="5" name="Rettangolo 4"/>
          <p:cNvSpPr/>
          <p:nvPr/>
        </p:nvSpPr>
        <p:spPr>
          <a:xfrm>
            <a:off x="1454331" y="2603863"/>
            <a:ext cx="6505303" cy="557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FUNZIONAMENTO</a:t>
            </a:r>
          </a:p>
        </p:txBody>
      </p:sp>
      <p:sp>
        <p:nvSpPr>
          <p:cNvPr id="6" name="Rettangolo 5"/>
          <p:cNvSpPr/>
          <p:nvPr/>
        </p:nvSpPr>
        <p:spPr>
          <a:xfrm>
            <a:off x="1454331" y="3579223"/>
            <a:ext cx="6601098" cy="539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DISABILITA’</a:t>
            </a:r>
          </a:p>
        </p:txBody>
      </p:sp>
      <p:sp>
        <p:nvSpPr>
          <p:cNvPr id="7" name="Rettangolo 6"/>
          <p:cNvSpPr/>
          <p:nvPr/>
        </p:nvSpPr>
        <p:spPr>
          <a:xfrm>
            <a:off x="1550126" y="4702629"/>
            <a:ext cx="6505303" cy="47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SALUTE</a:t>
            </a:r>
          </a:p>
        </p:txBody>
      </p:sp>
    </p:spTree>
    <p:extLst>
      <p:ext uri="{BB962C8B-B14F-4D97-AF65-F5344CB8AC3E}">
        <p14:creationId xmlns:p14="http://schemas.microsoft.com/office/powerpoint/2010/main" val="92156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5400" dirty="0"/>
              <a:t>Il significato di </a:t>
            </a:r>
            <a:r>
              <a:rPr lang="it-IT" sz="5400" dirty="0" smtClean="0"/>
              <a:t/>
            </a:r>
            <a:br>
              <a:rPr lang="it-IT" sz="5400" dirty="0" smtClean="0"/>
            </a:br>
            <a:r>
              <a:rPr lang="it-IT" sz="5400" dirty="0" smtClean="0"/>
              <a:t>‘‘</a:t>
            </a:r>
            <a:r>
              <a:rPr lang="it-IT" sz="5400" b="1" dirty="0"/>
              <a:t>funzionamento </a:t>
            </a:r>
            <a:r>
              <a:rPr lang="it-IT" sz="5400" b="1" dirty="0" err="1"/>
              <a:t>umano</a:t>
            </a:r>
            <a:r>
              <a:rPr lang="it-IT" sz="5400" dirty="0" err="1"/>
              <a:t>’</a:t>
            </a:r>
            <a:r>
              <a:rPr lang="it-IT" sz="5400" dirty="0"/>
              <a:t>’ </a:t>
            </a:r>
            <a:r>
              <a:rPr lang="it-IT" sz="5400" dirty="0" smtClean="0"/>
              <a:t/>
            </a:r>
            <a:br>
              <a:rPr lang="it-IT" sz="5400" dirty="0" smtClean="0"/>
            </a:br>
            <a:r>
              <a:rPr lang="it-IT" sz="5400" dirty="0" smtClean="0"/>
              <a:t>nell’ICF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3257869"/>
            <a:ext cx="8596668" cy="2263365"/>
          </a:xfrm>
        </p:spPr>
        <p:txBody>
          <a:bodyPr>
            <a:noAutofit/>
          </a:bodyPr>
          <a:lstStyle/>
          <a:p>
            <a:r>
              <a:rPr lang="it-IT" sz="2800" dirty="0"/>
              <a:t>Per l’ICF il funzionamento riguarda ‘’le funzioni e le strutture corporee, la capacità di eseguire un compito o un’azione (attività) e la capacità di coinvolgersi (partecipazione), e personali i fattori ambientali (nell’insieme fattori contestuali), in presenza di uno specifico problema di salute dell’individuo’’.</a:t>
            </a:r>
          </a:p>
        </p:txBody>
      </p:sp>
    </p:spTree>
    <p:extLst>
      <p:ext uri="{BB962C8B-B14F-4D97-AF65-F5344CB8AC3E}">
        <p14:creationId xmlns:p14="http://schemas.microsoft.com/office/powerpoint/2010/main" val="397865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208" y="264507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it-IT" sz="4400" dirty="0"/>
              <a:t>Il significato di </a:t>
            </a: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‘‘</a:t>
            </a:r>
            <a:r>
              <a:rPr lang="it-IT" sz="4400" b="1" dirty="0"/>
              <a:t>funzionamento </a:t>
            </a:r>
            <a:r>
              <a:rPr lang="it-IT" sz="4400" b="1" dirty="0" err="1"/>
              <a:t>umano</a:t>
            </a:r>
            <a:r>
              <a:rPr lang="it-IT" sz="4400" dirty="0" err="1" smtClean="0"/>
              <a:t>’</a:t>
            </a:r>
            <a:r>
              <a:rPr lang="it-IT" sz="4400" dirty="0" smtClean="0"/>
              <a:t>’</a:t>
            </a:r>
            <a:br>
              <a:rPr lang="it-IT" sz="4400" dirty="0" smtClean="0"/>
            </a:br>
            <a:r>
              <a:rPr lang="it-IT" sz="4400" dirty="0" smtClean="0"/>
              <a:t> </a:t>
            </a:r>
            <a:r>
              <a:rPr lang="it-IT" sz="4400" dirty="0"/>
              <a:t>nell’ICF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9290" y="2339703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‘’Il risultato dell’interazione positiva tra le caratteristiche individuali ed i fattori contestuali, ambientali e personali’’ </a:t>
            </a:r>
          </a:p>
        </p:txBody>
      </p:sp>
      <p:sp>
        <p:nvSpPr>
          <p:cNvPr id="8" name="Ovale 7"/>
          <p:cNvSpPr/>
          <p:nvPr/>
        </p:nvSpPr>
        <p:spPr>
          <a:xfrm>
            <a:off x="886339" y="3409405"/>
            <a:ext cx="2143276" cy="1471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Funzioni e strutture corporee</a:t>
            </a:r>
          </a:p>
        </p:txBody>
      </p:sp>
      <p:sp>
        <p:nvSpPr>
          <p:cNvPr id="9" name="Ovale 8"/>
          <p:cNvSpPr/>
          <p:nvPr/>
        </p:nvSpPr>
        <p:spPr>
          <a:xfrm>
            <a:off x="3509554" y="5016137"/>
            <a:ext cx="2159726" cy="13759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Fattori ambientali e personali</a:t>
            </a:r>
          </a:p>
        </p:txBody>
      </p:sp>
      <p:sp>
        <p:nvSpPr>
          <p:cNvPr id="10" name="Ovale 9"/>
          <p:cNvSpPr/>
          <p:nvPr/>
        </p:nvSpPr>
        <p:spPr>
          <a:xfrm>
            <a:off x="6489818" y="3544388"/>
            <a:ext cx="2420356" cy="1471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Attività e partecipazione</a:t>
            </a:r>
          </a:p>
        </p:txBody>
      </p:sp>
      <p:sp>
        <p:nvSpPr>
          <p:cNvPr id="11" name="Freccia a destra 10"/>
          <p:cNvSpPr/>
          <p:nvPr/>
        </p:nvSpPr>
        <p:spPr>
          <a:xfrm rot="2139581">
            <a:off x="3034045" y="4646895"/>
            <a:ext cx="951018" cy="320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19774464">
            <a:off x="5583007" y="4847474"/>
            <a:ext cx="954971" cy="3373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1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330926" y="931080"/>
            <a:ext cx="10267405" cy="1320800"/>
          </a:xfrm>
        </p:spPr>
        <p:txBody>
          <a:bodyPr>
            <a:noAutofit/>
          </a:bodyPr>
          <a:lstStyle/>
          <a:p>
            <a:pPr algn="ctr"/>
            <a:r>
              <a:rPr lang="it-IT" sz="4400" dirty="0"/>
              <a:t>Il significato di ‘‘</a:t>
            </a:r>
            <a:r>
              <a:rPr lang="it-IT" sz="4400" b="1" dirty="0"/>
              <a:t>disabilità</a:t>
            </a:r>
            <a:r>
              <a:rPr lang="it-IT" sz="4400" dirty="0"/>
              <a:t>’’ nell’ICF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/>
              <a:t>La disabilità nell’ICF viene considerata come un problema causato dal contesto sociale, in quanto conseguenza o il risultato di una complessa relazione tra la condizione di salute di un individuo, fattori personali e fattori ambientali che rappresentano le circostanze in cui egli vive. Pertanto ciascuna persona, date le proprie condizioni di salute, può trovarsi in un ambiente con caratteristiche che possono limitare o restringere le proprie capacità funzionali e di partecipazione sociale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628" y="4563291"/>
            <a:ext cx="4627165" cy="20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0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Il significato di ‘‘</a:t>
            </a:r>
            <a:r>
              <a:rPr lang="it-IT" sz="4000" b="1" dirty="0"/>
              <a:t>disabilità</a:t>
            </a:r>
            <a:r>
              <a:rPr lang="it-IT" sz="4000" dirty="0"/>
              <a:t>’’ nell’ICF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4656699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‘‘Gli </a:t>
            </a:r>
            <a:r>
              <a:rPr lang="it-IT" dirty="0"/>
              <a:t>aspetti negativi dell’interazione tra un individuo (con una specifica condizione di salute) e l’ambiente ed è, quindi, considerato un termine generale riferibile a menomazioni, limitazioni dell’attività o restrizioni della partecipazione’’</a:t>
            </a:r>
          </a:p>
        </p:txBody>
      </p:sp>
      <p:sp>
        <p:nvSpPr>
          <p:cNvPr id="4" name="Ovale 3"/>
          <p:cNvSpPr/>
          <p:nvPr/>
        </p:nvSpPr>
        <p:spPr>
          <a:xfrm>
            <a:off x="3413760" y="2769323"/>
            <a:ext cx="3614057" cy="1628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conseguenza o il risultato di una complessa relazione tra</a:t>
            </a:r>
          </a:p>
        </p:txBody>
      </p:sp>
      <p:sp>
        <p:nvSpPr>
          <p:cNvPr id="5" name="Ovale 4"/>
          <p:cNvSpPr/>
          <p:nvPr/>
        </p:nvSpPr>
        <p:spPr>
          <a:xfrm flipH="1">
            <a:off x="775061" y="4339771"/>
            <a:ext cx="2638699" cy="1701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fattori personali e fattori ambientali</a:t>
            </a:r>
          </a:p>
        </p:txBody>
      </p:sp>
      <p:sp>
        <p:nvSpPr>
          <p:cNvPr id="6" name="Ovale 5"/>
          <p:cNvSpPr/>
          <p:nvPr/>
        </p:nvSpPr>
        <p:spPr>
          <a:xfrm>
            <a:off x="6844312" y="4368799"/>
            <a:ext cx="2429690" cy="16435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condizione di salute di un individuo</a:t>
            </a:r>
          </a:p>
        </p:txBody>
      </p:sp>
      <p:cxnSp>
        <p:nvCxnSpPr>
          <p:cNvPr id="8" name="Connettore diritto 7"/>
          <p:cNvCxnSpPr>
            <a:endCxn id="5" idx="1"/>
          </p:cNvCxnSpPr>
          <p:nvPr/>
        </p:nvCxnSpPr>
        <p:spPr>
          <a:xfrm flipH="1">
            <a:off x="3027331" y="3849189"/>
            <a:ext cx="484156" cy="739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/>
          <p:cNvCxnSpPr/>
          <p:nvPr/>
        </p:nvCxnSpPr>
        <p:spPr>
          <a:xfrm>
            <a:off x="6844312" y="3910149"/>
            <a:ext cx="775688" cy="487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68687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651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Sfaccettatura</vt:lpstr>
      <vt:lpstr>Il modello bio-psico-sociale alla base dell'ICF</vt:lpstr>
      <vt:lpstr>Il modello bio-psico-sociale</vt:lpstr>
      <vt:lpstr>CONSIDERA…</vt:lpstr>
      <vt:lpstr>L'ICF La Classificazione Internazionale del Funzionamento, Disabilità e Salute </vt:lpstr>
      <vt:lpstr>Quali sono i concetti fondamentali dell’ICF?</vt:lpstr>
      <vt:lpstr>Il significato di  ‘‘funzionamento umano’’  nell’ICF</vt:lpstr>
      <vt:lpstr>Il significato di  ‘‘funzionamento umano’’  nell’ICF</vt:lpstr>
      <vt:lpstr>Il significato di ‘‘disabilità’’ nell’ICF</vt:lpstr>
      <vt:lpstr>Il significato di ‘‘disabilità’’ nell’ICF</vt:lpstr>
      <vt:lpstr>Il significato di ‘‘salute’’ nell’ICF</vt:lpstr>
      <vt:lpstr>L’ICF</vt:lpstr>
      <vt:lpstr>Descrizioni delle Componenti </vt:lpstr>
      <vt:lpstr>Presentazione standard di PowerPoint</vt:lpstr>
      <vt:lpstr>Come sono contrassegnate le componenti?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modello bio-psico-sociale alla base dell'ICF</dc:title>
  <dc:creator>Asus</dc:creator>
  <cp:lastModifiedBy>Asus</cp:lastModifiedBy>
  <cp:revision>19</cp:revision>
  <dcterms:created xsi:type="dcterms:W3CDTF">2021-05-24T05:57:45Z</dcterms:created>
  <dcterms:modified xsi:type="dcterms:W3CDTF">2021-05-29T18:48:20Z</dcterms:modified>
</cp:coreProperties>
</file>